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Lst>
  <p:sldIdLst>
    <p:sldId id="263" r:id="rId5"/>
    <p:sldId id="258" r:id="rId6"/>
    <p:sldId id="262" r:id="rId7"/>
    <p:sldId id="281" r:id="rId8"/>
    <p:sldId id="282" r:id="rId9"/>
    <p:sldId id="259" r:id="rId10"/>
    <p:sldId id="260" r:id="rId11"/>
    <p:sldId id="261" r:id="rId12"/>
    <p:sldId id="264" r:id="rId13"/>
    <p:sldId id="272" r:id="rId14"/>
    <p:sldId id="266" r:id="rId15"/>
    <p:sldId id="285" r:id="rId16"/>
    <p:sldId id="286" r:id="rId17"/>
    <p:sldId id="279" r:id="rId18"/>
    <p:sldId id="280" r:id="rId19"/>
    <p:sldId id="28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6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10.jpg>
</file>

<file path=ppt/media/image11.jpe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svg>
</file>

<file path=ppt/media/image7.png>
</file>

<file path=ppt/media/image8.gif>
</file>

<file path=ppt/media/image9.jp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tr-TR"/>
              <a:t>Asıl başlık stilini düzenlemek için tıklayın</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tıklayın</a:t>
            </a:r>
            <a:endParaRPr lang="en-US" dirty="0"/>
          </a:p>
        </p:txBody>
      </p:sp>
      <p:sp>
        <p:nvSpPr>
          <p:cNvPr id="4" name="Date Placeholder 3"/>
          <p:cNvSpPr>
            <a:spLocks noGrp="1"/>
          </p:cNvSpPr>
          <p:nvPr>
            <p:ph type="dt" sz="half" idx="10"/>
          </p:nvPr>
        </p:nvSpPr>
        <p:spPr>
          <a:xfrm>
            <a:off x="7983232" y="5037663"/>
            <a:ext cx="897467" cy="279400"/>
          </a:xfrm>
        </p:spPr>
        <p:txBody>
          <a:bodyPr/>
          <a:lstStyle/>
          <a:p>
            <a:fld id="{F0254CB5-340B-43EE-A16E-DA6FA209156E}" type="datetimeFigureOut">
              <a:rPr lang="tr-TR" smtClean="0"/>
              <a:t>19.12.2024</a:t>
            </a:fld>
            <a:endParaRPr lang="tr-TR"/>
          </a:p>
        </p:txBody>
      </p:sp>
      <p:sp>
        <p:nvSpPr>
          <p:cNvPr id="5" name="Footer Placeholder 4"/>
          <p:cNvSpPr>
            <a:spLocks noGrp="1"/>
          </p:cNvSpPr>
          <p:nvPr>
            <p:ph type="ftr" sz="quarter" idx="11"/>
          </p:nvPr>
        </p:nvSpPr>
        <p:spPr>
          <a:xfrm>
            <a:off x="2692397" y="5037663"/>
            <a:ext cx="5214635" cy="279400"/>
          </a:xfrm>
        </p:spPr>
        <p:txBody>
          <a:bodyPr/>
          <a:lstStyle/>
          <a:p>
            <a:endParaRPr lang="tr-TR"/>
          </a:p>
        </p:txBody>
      </p:sp>
      <p:sp>
        <p:nvSpPr>
          <p:cNvPr id="6" name="Slide Number Placeholder 5"/>
          <p:cNvSpPr>
            <a:spLocks noGrp="1"/>
          </p:cNvSpPr>
          <p:nvPr>
            <p:ph type="sldNum" sz="quarter" idx="12"/>
          </p:nvPr>
        </p:nvSpPr>
        <p:spPr>
          <a:xfrm>
            <a:off x="8956900" y="5037663"/>
            <a:ext cx="551167" cy="279400"/>
          </a:xfrm>
        </p:spPr>
        <p:txBody>
          <a:bodyPr/>
          <a:lstStyle/>
          <a:p>
            <a:fld id="{7D565EBE-49C4-4D70-AA51-733E7A1248F9}" type="slidenum">
              <a:rPr lang="tr-TR" smtClean="0"/>
              <a:t>‹#›</a:t>
            </a:fld>
            <a:endParaRPr lang="tr-TR"/>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687685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F0254CB5-340B-43EE-A16E-DA6FA209156E}" type="datetimeFigureOut">
              <a:rPr lang="tr-TR" smtClean="0"/>
              <a:t>19.12.2024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7D565EBE-49C4-4D70-AA51-733E7A1248F9}" type="slidenum">
              <a:rPr lang="tr-TR" smtClean="0"/>
              <a:t>‹#›</a:t>
            </a:fld>
            <a:endParaRPr lang="tr-TR"/>
          </a:p>
        </p:txBody>
      </p:sp>
    </p:spTree>
    <p:extLst>
      <p:ext uri="{BB962C8B-B14F-4D97-AF65-F5344CB8AC3E}">
        <p14:creationId xmlns:p14="http://schemas.microsoft.com/office/powerpoint/2010/main" val="1635111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F0254CB5-340B-43EE-A16E-DA6FA209156E}" type="datetimeFigureOut">
              <a:rPr lang="tr-TR" smtClean="0"/>
              <a:t>19.12.2024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D565EBE-49C4-4D70-AA51-733E7A1248F9}" type="slidenum">
              <a:rPr lang="tr-TR" smtClean="0"/>
              <a:t>‹#›</a:t>
            </a:fld>
            <a:endParaRPr lang="tr-TR"/>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0151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tr-TR"/>
              <a:t>Asıl başlık stilini düzenlemek için tıklayın</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F0254CB5-340B-43EE-A16E-DA6FA209156E}" type="datetimeFigureOut">
              <a:rPr lang="tr-TR" smtClean="0"/>
              <a:t>19.12.2024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D565EBE-49C4-4D70-AA51-733E7A1248F9}" type="slidenum">
              <a:rPr lang="tr-TR" smtClean="0"/>
              <a:t>‹#›</a:t>
            </a:fld>
            <a:endParaRPr lang="tr-TR"/>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493641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F0254CB5-340B-43EE-A16E-DA6FA209156E}" type="datetimeFigureOut">
              <a:rPr lang="tr-TR" smtClean="0"/>
              <a:t>19.12.2024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D565EBE-49C4-4D70-AA51-733E7A1248F9}" type="slidenum">
              <a:rPr lang="tr-TR" smtClean="0"/>
              <a:t>‹#›</a:t>
            </a:fld>
            <a:endParaRPr lang="tr-TR"/>
          </a:p>
        </p:txBody>
      </p:sp>
    </p:spTree>
    <p:extLst>
      <p:ext uri="{BB962C8B-B14F-4D97-AF65-F5344CB8AC3E}">
        <p14:creationId xmlns:p14="http://schemas.microsoft.com/office/powerpoint/2010/main" val="4939362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lıntı 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tr-TR"/>
              <a:t>Asıl başlık stilini düzenlemek için tıklayın</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F0254CB5-340B-43EE-A16E-DA6FA209156E}" type="datetimeFigureOut">
              <a:rPr lang="tr-TR" smtClean="0"/>
              <a:t>19.12.2024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D565EBE-49C4-4D70-AA51-733E7A1248F9}" type="slidenum">
              <a:rPr lang="tr-TR" smtClean="0"/>
              <a:t>‹#›</a:t>
            </a:fld>
            <a:endParaRPr lang="tr-TR"/>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547553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Doğru veya Yanlış">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tr-TR"/>
              <a:t>Asıl başlık stilini düzenlemek için tıklayın</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F0254CB5-340B-43EE-A16E-DA6FA209156E}" type="datetimeFigureOut">
              <a:rPr lang="tr-TR" smtClean="0"/>
              <a:t>19.12.2024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D565EBE-49C4-4D70-AA51-733E7A1248F9}" type="slidenum">
              <a:rPr lang="tr-TR" smtClean="0"/>
              <a:t>‹#›</a:t>
            </a:fld>
            <a:endParaRPr lang="tr-TR"/>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382639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F0254CB5-340B-43EE-A16E-DA6FA209156E}" type="datetimeFigureOut">
              <a:rPr lang="tr-TR" smtClean="0"/>
              <a:t>19.12.2024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D565EBE-49C4-4D70-AA51-733E7A1248F9}" type="slidenum">
              <a:rPr lang="tr-TR" smtClean="0"/>
              <a:t>‹#›</a:t>
            </a:fld>
            <a:endParaRPr lang="tr-TR"/>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513470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F0254CB5-340B-43EE-A16E-DA6FA209156E}" type="datetimeFigureOut">
              <a:rPr lang="tr-TR" smtClean="0"/>
              <a:t>19.12.2024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D565EBE-49C4-4D70-AA51-733E7A1248F9}" type="slidenum">
              <a:rPr lang="tr-TR" smtClean="0"/>
              <a:t>‹#›</a:t>
            </a:fld>
            <a:endParaRPr lang="tr-TR"/>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37641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F0254CB5-340B-43EE-A16E-DA6FA209156E}" type="datetimeFigureOut">
              <a:rPr lang="tr-TR" smtClean="0"/>
              <a:t>19.12.2024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D565EBE-49C4-4D70-AA51-733E7A1248F9}" type="slidenum">
              <a:rPr lang="tr-TR" smtClean="0"/>
              <a:t>‹#›</a:t>
            </a:fld>
            <a:endParaRPr lang="tr-TR"/>
          </a:p>
        </p:txBody>
      </p:sp>
    </p:spTree>
    <p:extLst>
      <p:ext uri="{BB962C8B-B14F-4D97-AF65-F5344CB8AC3E}">
        <p14:creationId xmlns:p14="http://schemas.microsoft.com/office/powerpoint/2010/main" val="1129774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F0254CB5-340B-43EE-A16E-DA6FA209156E}" type="datetimeFigureOut">
              <a:rPr lang="tr-TR" smtClean="0"/>
              <a:t>19.12.2024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D565EBE-49C4-4D70-AA51-733E7A1248F9}" type="slidenum">
              <a:rPr lang="tr-TR" smtClean="0"/>
              <a:t>‹#›</a:t>
            </a:fld>
            <a:endParaRPr lang="tr-TR"/>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76518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F0254CB5-340B-43EE-A16E-DA6FA209156E}" type="datetimeFigureOut">
              <a:rPr lang="tr-TR" smtClean="0"/>
              <a:t>19.12.2024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7D565EBE-49C4-4D70-AA51-733E7A1248F9}" type="slidenum">
              <a:rPr lang="tr-TR" smtClean="0"/>
              <a:t>‹#›</a:t>
            </a:fld>
            <a:endParaRPr lang="tr-TR"/>
          </a:p>
        </p:txBody>
      </p:sp>
    </p:spTree>
    <p:extLst>
      <p:ext uri="{BB962C8B-B14F-4D97-AF65-F5344CB8AC3E}">
        <p14:creationId xmlns:p14="http://schemas.microsoft.com/office/powerpoint/2010/main" val="6996773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F0254CB5-340B-43EE-A16E-DA6FA209156E}" type="datetimeFigureOut">
              <a:rPr lang="tr-TR" smtClean="0"/>
              <a:t>19.12.2024</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7D565EBE-49C4-4D70-AA51-733E7A1248F9}" type="slidenum">
              <a:rPr lang="tr-TR" smtClean="0"/>
              <a:t>‹#›</a:t>
            </a:fld>
            <a:endParaRPr lang="tr-TR"/>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46361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F0254CB5-340B-43EE-A16E-DA6FA209156E}" type="datetimeFigureOut">
              <a:rPr lang="tr-TR" smtClean="0"/>
              <a:t>19.12.2024</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7D565EBE-49C4-4D70-AA51-733E7A1248F9}" type="slidenum">
              <a:rPr lang="tr-TR" smtClean="0"/>
              <a:t>‹#›</a:t>
            </a:fld>
            <a:endParaRPr lang="tr-TR"/>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57595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254CB5-340B-43EE-A16E-DA6FA209156E}" type="datetimeFigureOut">
              <a:rPr lang="tr-TR" smtClean="0"/>
              <a:t>19.12.2024</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7D565EBE-49C4-4D70-AA51-733E7A1248F9}" type="slidenum">
              <a:rPr lang="tr-TR" smtClean="0"/>
              <a:t>‹#›</a:t>
            </a:fld>
            <a:endParaRPr lang="tr-TR"/>
          </a:p>
        </p:txBody>
      </p:sp>
    </p:spTree>
    <p:extLst>
      <p:ext uri="{BB962C8B-B14F-4D97-AF65-F5344CB8AC3E}">
        <p14:creationId xmlns:p14="http://schemas.microsoft.com/office/powerpoint/2010/main" val="28296554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tr-TR"/>
              <a:t>Asıl başlık stilini düzenlemek için tıklayın</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F0254CB5-340B-43EE-A16E-DA6FA209156E}" type="datetimeFigureOut">
              <a:rPr lang="tr-TR" smtClean="0"/>
              <a:t>19.12.2024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7D565EBE-49C4-4D70-AA51-733E7A1248F9}" type="slidenum">
              <a:rPr lang="tr-TR" smtClean="0"/>
              <a:t>‹#›</a:t>
            </a:fld>
            <a:endParaRPr lang="tr-TR"/>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328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tr-TR"/>
              <a:t>Asıl başlık stilini düzenlemek için tıklayın</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F0254CB5-340B-43EE-A16E-DA6FA209156E}" type="datetimeFigureOut">
              <a:rPr lang="tr-TR" smtClean="0"/>
              <a:t>19.12.2024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7D565EBE-49C4-4D70-AA51-733E7A1248F9}" type="slidenum">
              <a:rPr lang="tr-TR" smtClean="0"/>
              <a:t>‹#›</a:t>
            </a:fld>
            <a:endParaRPr lang="tr-TR"/>
          </a:p>
        </p:txBody>
      </p:sp>
    </p:spTree>
    <p:extLst>
      <p:ext uri="{BB962C8B-B14F-4D97-AF65-F5344CB8AC3E}">
        <p14:creationId xmlns:p14="http://schemas.microsoft.com/office/powerpoint/2010/main" val="768233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0254CB5-340B-43EE-A16E-DA6FA209156E}" type="datetimeFigureOut">
              <a:rPr lang="tr-TR" smtClean="0"/>
              <a:t>19.12.2024</a:t>
            </a:fld>
            <a:endParaRPr lang="tr-TR"/>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tr-TR"/>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D565EBE-49C4-4D70-AA51-733E7A1248F9}" type="slidenum">
              <a:rPr lang="tr-TR" smtClean="0"/>
              <a:t>‹#›</a:t>
            </a:fld>
            <a:endParaRPr lang="tr-TR"/>
          </a:p>
        </p:txBody>
      </p:sp>
    </p:spTree>
    <p:extLst>
      <p:ext uri="{BB962C8B-B14F-4D97-AF65-F5344CB8AC3E}">
        <p14:creationId xmlns:p14="http://schemas.microsoft.com/office/powerpoint/2010/main" val="104098753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Reinforcement_learning" TargetMode="External"/><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E71AAB1-98F6-4C20-7DC5-F35124FF6884}"/>
              </a:ext>
            </a:extLst>
          </p:cNvPr>
          <p:cNvSpPr>
            <a:spLocks noGrp="1"/>
          </p:cNvSpPr>
          <p:nvPr>
            <p:ph type="title"/>
          </p:nvPr>
        </p:nvSpPr>
        <p:spPr>
          <a:xfrm>
            <a:off x="1143002" y="1591732"/>
            <a:ext cx="9728198" cy="1700108"/>
          </a:xfrm>
        </p:spPr>
        <p:txBody>
          <a:bodyPr>
            <a:noAutofit/>
          </a:bodyPr>
          <a:lstStyle/>
          <a:p>
            <a:r>
              <a:rPr lang="tr-TR" sz="6600"/>
              <a:t>ROBOT </a:t>
            </a:r>
            <a:r>
              <a:rPr lang="tr-TR" sz="6600" dirty="0"/>
              <a:t>TASARIMI VE UYGULAMALARI</a:t>
            </a:r>
          </a:p>
        </p:txBody>
      </p:sp>
      <p:sp>
        <p:nvSpPr>
          <p:cNvPr id="3" name="İçerik Yer Tutucusu 2">
            <a:extLst>
              <a:ext uri="{FF2B5EF4-FFF2-40B4-BE49-F238E27FC236}">
                <a16:creationId xmlns:a16="http://schemas.microsoft.com/office/drawing/2014/main" id="{CD76E227-24F7-8CBD-6DCF-7F14F17B9AA2}"/>
              </a:ext>
            </a:extLst>
          </p:cNvPr>
          <p:cNvSpPr>
            <a:spLocks noGrp="1"/>
          </p:cNvSpPr>
          <p:nvPr>
            <p:ph idx="1"/>
          </p:nvPr>
        </p:nvSpPr>
        <p:spPr>
          <a:xfrm>
            <a:off x="1295402" y="4838016"/>
            <a:ext cx="6256866" cy="3318936"/>
          </a:xfrm>
        </p:spPr>
        <p:txBody>
          <a:bodyPr>
            <a:normAutofit/>
          </a:bodyPr>
          <a:lstStyle/>
          <a:p>
            <a:r>
              <a:rPr lang="tr-TR" sz="1600" dirty="0"/>
              <a:t>032190051 ÖZGE SERSAN</a:t>
            </a:r>
          </a:p>
          <a:p>
            <a:r>
              <a:rPr lang="tr-TR" sz="1600" dirty="0"/>
              <a:t>032090047 MELİKE ŞAHİN</a:t>
            </a:r>
          </a:p>
        </p:txBody>
      </p:sp>
      <p:pic>
        <p:nvPicPr>
          <p:cNvPr id="7" name="Graphic 6" descr="Robot Ana hat">
            <a:extLst>
              <a:ext uri="{FF2B5EF4-FFF2-40B4-BE49-F238E27FC236}">
                <a16:creationId xmlns:a16="http://schemas.microsoft.com/office/drawing/2014/main" id="{A51D904B-2AEA-E0D1-1BA0-64C04B7F34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53986" y="3657601"/>
            <a:ext cx="2506772" cy="2506772"/>
          </a:xfrm>
          <a:prstGeom prst="rect">
            <a:avLst/>
          </a:prstGeom>
          <a:ln w="57150" cmpd="thickThin">
            <a:solidFill>
              <a:schemeClr val="tx1">
                <a:lumMod val="50000"/>
                <a:lumOff val="50000"/>
              </a:schemeClr>
            </a:solidFill>
            <a:miter lim="800000"/>
          </a:ln>
        </p:spPr>
      </p:pic>
    </p:spTree>
    <p:extLst>
      <p:ext uri="{BB962C8B-B14F-4D97-AF65-F5344CB8AC3E}">
        <p14:creationId xmlns:p14="http://schemas.microsoft.com/office/powerpoint/2010/main" val="24688122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etin kutusu 2">
            <a:extLst>
              <a:ext uri="{FF2B5EF4-FFF2-40B4-BE49-F238E27FC236}">
                <a16:creationId xmlns:a16="http://schemas.microsoft.com/office/drawing/2014/main" id="{31091243-1D0D-2881-0CC8-F3839EC034BE}"/>
              </a:ext>
            </a:extLst>
          </p:cNvPr>
          <p:cNvSpPr txBox="1"/>
          <p:nvPr/>
        </p:nvSpPr>
        <p:spPr>
          <a:xfrm>
            <a:off x="1238865" y="1306560"/>
            <a:ext cx="9940413" cy="4244880"/>
          </a:xfrm>
          <a:prstGeom prst="rect">
            <a:avLst/>
          </a:prstGeom>
          <a:noFill/>
        </p:spPr>
        <p:txBody>
          <a:bodyPr wrap="square">
            <a:spAutoFit/>
          </a:bodyPr>
          <a:lstStyle/>
          <a:p>
            <a:pPr>
              <a:lnSpc>
                <a:spcPct val="107000"/>
              </a:lnSpc>
              <a:spcAft>
                <a:spcPts val="800"/>
              </a:spcAft>
            </a:pPr>
            <a:r>
              <a:rPr lang="tr-TR" sz="1800" b="1" kern="100" dirty="0" err="1">
                <a:effectLst/>
                <a:latin typeface="Aptos" panose="020B0004020202020204" pitchFamily="34" charset="0"/>
                <a:ea typeface="Aptos" panose="020B0004020202020204" pitchFamily="34" charset="0"/>
                <a:cs typeface="Times New Roman" panose="02020603050405020304" pitchFamily="18" charset="0"/>
              </a:rPr>
              <a:t>Drone</a:t>
            </a:r>
            <a:r>
              <a:rPr lang="tr-TR" sz="1800" b="1" kern="100" dirty="0">
                <a:effectLst/>
                <a:latin typeface="Aptos" panose="020B0004020202020204" pitchFamily="34" charset="0"/>
                <a:ea typeface="Aptos" panose="020B0004020202020204" pitchFamily="34" charset="0"/>
                <a:cs typeface="Times New Roman" panose="02020603050405020304" pitchFamily="18" charset="0"/>
              </a:rPr>
              <a:t> ve Otonom Uçuş Kontrolü</a:t>
            </a:r>
            <a:endParaRPr lang="tr-TR"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lvl="0" indent="0">
              <a:lnSpc>
                <a:spcPct val="107000"/>
              </a:lnSpc>
              <a:spcAft>
                <a:spcPts val="800"/>
              </a:spcAft>
              <a:buSzPts val="1000"/>
              <a:buNone/>
              <a:tabLst>
                <a:tab pos="457200" algn="l"/>
              </a:tabLst>
            </a:pPr>
            <a:r>
              <a:rPr lang="tr-TR" sz="1800" kern="100" dirty="0">
                <a:effectLst/>
                <a:latin typeface="Aptos" panose="020B0004020202020204" pitchFamily="34" charset="0"/>
                <a:ea typeface="Aptos" panose="020B0004020202020204" pitchFamily="34" charset="0"/>
                <a:cs typeface="Times New Roman" panose="02020603050405020304" pitchFamily="18" charset="0"/>
              </a:rPr>
              <a:t>Algoritmalar: PPO, A2C, DDQL</a:t>
            </a:r>
          </a:p>
          <a:p>
            <a:pPr lvl="0">
              <a:lnSpc>
                <a:spcPct val="107000"/>
              </a:lnSpc>
              <a:spcAft>
                <a:spcPts val="800"/>
              </a:spcAft>
              <a:buSzPts val="1000"/>
              <a:tabLst>
                <a:tab pos="457200" algn="l"/>
              </a:tabLst>
            </a:pPr>
            <a:r>
              <a:rPr lang="tr-TR" sz="1800" i="1" kern="100" dirty="0">
                <a:effectLst/>
                <a:latin typeface="Aptos" panose="020B0004020202020204" pitchFamily="34" charset="0"/>
                <a:ea typeface="Aptos" panose="020B0004020202020204" pitchFamily="34" charset="0"/>
                <a:cs typeface="Times New Roman" panose="02020603050405020304" pitchFamily="18" charset="0"/>
              </a:rPr>
              <a:t>Örnek Çalışmalar: </a:t>
            </a:r>
            <a:r>
              <a:rPr lang="tr-TR" sz="1800" kern="100" dirty="0" err="1">
                <a:effectLst/>
                <a:latin typeface="Aptos" panose="020B0004020202020204" pitchFamily="34" charset="0"/>
                <a:ea typeface="Aptos" panose="020B0004020202020204" pitchFamily="34" charset="0"/>
                <a:cs typeface="Times New Roman" panose="02020603050405020304" pitchFamily="18" charset="0"/>
              </a:rPr>
              <a:t>Droneların</a:t>
            </a:r>
            <a:r>
              <a:rPr lang="tr-TR" sz="1800" kern="100" dirty="0">
                <a:effectLst/>
                <a:latin typeface="Aptos" panose="020B0004020202020204" pitchFamily="34" charset="0"/>
                <a:ea typeface="Aptos" panose="020B0004020202020204" pitchFamily="34" charset="0"/>
                <a:cs typeface="Times New Roman" panose="02020603050405020304" pitchFamily="18" charset="0"/>
              </a:rPr>
              <a:t> otonom bir şekilde uçması, engellerden kaçınması ve belirli bir hedefe ulaşması için bu algoritmalar kullanılır. Örneğin, bir </a:t>
            </a:r>
            <a:r>
              <a:rPr lang="tr-TR" sz="1800" kern="100" dirty="0" err="1">
                <a:effectLst/>
                <a:latin typeface="Aptos" panose="020B0004020202020204" pitchFamily="34" charset="0"/>
                <a:ea typeface="Aptos" panose="020B0004020202020204" pitchFamily="34" charset="0"/>
                <a:cs typeface="Times New Roman" panose="02020603050405020304" pitchFamily="18" charset="0"/>
              </a:rPr>
              <a:t>drone</a:t>
            </a:r>
            <a:r>
              <a:rPr lang="tr-TR" sz="1800" kern="100" dirty="0">
                <a:effectLst/>
                <a:latin typeface="Aptos" panose="020B0004020202020204" pitchFamily="34" charset="0"/>
                <a:ea typeface="Aptos" panose="020B0004020202020204" pitchFamily="34" charset="0"/>
                <a:cs typeface="Times New Roman" panose="02020603050405020304" pitchFamily="18" charset="0"/>
              </a:rPr>
              <a:t>, bir ortamda </a:t>
            </a:r>
            <a:r>
              <a:rPr lang="tr-TR" sz="1800" kern="100" dirty="0" err="1">
                <a:effectLst/>
                <a:latin typeface="Aptos" panose="020B0004020202020204" pitchFamily="34" charset="0"/>
                <a:ea typeface="Aptos" panose="020B0004020202020204" pitchFamily="34" charset="0"/>
                <a:cs typeface="Times New Roman" panose="02020603050405020304" pitchFamily="18" charset="0"/>
              </a:rPr>
              <a:t>öngl</a:t>
            </a:r>
            <a:r>
              <a:rPr lang="tr-TR" kern="100" dirty="0" err="1">
                <a:latin typeface="Aptos" panose="020B0004020202020204" pitchFamily="34" charset="0"/>
                <a:ea typeface="Aptos" panose="020B0004020202020204" pitchFamily="34" charset="0"/>
                <a:cs typeface="Times New Roman" panose="02020603050405020304" pitchFamily="18" charset="0"/>
              </a:rPr>
              <a:t>örü</a:t>
            </a:r>
            <a:r>
              <a:rPr lang="tr-TR" sz="1800" kern="100" dirty="0" err="1">
                <a:effectLst/>
                <a:latin typeface="Aptos" panose="020B0004020202020204" pitchFamily="34" charset="0"/>
                <a:ea typeface="Aptos" panose="020B0004020202020204" pitchFamily="34" charset="0"/>
                <a:cs typeface="Times New Roman" panose="02020603050405020304" pitchFamily="18" charset="0"/>
              </a:rPr>
              <a:t>emeyen</a:t>
            </a:r>
            <a:r>
              <a:rPr lang="tr-TR" sz="1800" kern="100" dirty="0">
                <a:effectLst/>
                <a:latin typeface="Aptos" panose="020B0004020202020204" pitchFamily="34" charset="0"/>
                <a:ea typeface="Aptos" panose="020B0004020202020204" pitchFamily="34" charset="0"/>
                <a:cs typeface="Times New Roman" panose="02020603050405020304" pitchFamily="18" charset="0"/>
              </a:rPr>
              <a:t> engellerle dolu bir rotada güvenli ve hızlı bir şekilde ilerlemeyi bu algoritmalarla öğrenebilir.</a:t>
            </a:r>
          </a:p>
          <a:p>
            <a:pPr>
              <a:lnSpc>
                <a:spcPct val="107000"/>
              </a:lnSpc>
              <a:spcAft>
                <a:spcPts val="800"/>
              </a:spcAft>
            </a:pPr>
            <a:r>
              <a:rPr lang="tr-TR" sz="1800" b="1" kern="100" dirty="0">
                <a:effectLst/>
                <a:latin typeface="Aptos" panose="020B0004020202020204" pitchFamily="34" charset="0"/>
                <a:ea typeface="Aptos" panose="020B0004020202020204" pitchFamily="34" charset="0"/>
                <a:cs typeface="Times New Roman" panose="02020603050405020304" pitchFamily="18" charset="0"/>
              </a:rPr>
              <a:t>Sağlık Robotları ve Rehabilitasyon</a:t>
            </a:r>
            <a:endParaRPr lang="tr-TR"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lvl="0" indent="0">
              <a:lnSpc>
                <a:spcPct val="107000"/>
              </a:lnSpc>
              <a:spcAft>
                <a:spcPts val="800"/>
              </a:spcAft>
              <a:buSzPts val="1000"/>
              <a:buNone/>
              <a:tabLst>
                <a:tab pos="457200" algn="l"/>
              </a:tabLst>
            </a:pPr>
            <a:r>
              <a:rPr lang="tr-TR" sz="1800" kern="100" dirty="0">
                <a:effectLst/>
                <a:latin typeface="Aptos" panose="020B0004020202020204" pitchFamily="34" charset="0"/>
                <a:ea typeface="Aptos" panose="020B0004020202020204" pitchFamily="34" charset="0"/>
                <a:cs typeface="Times New Roman" panose="02020603050405020304" pitchFamily="18" charset="0"/>
              </a:rPr>
              <a:t>Algoritmalar: PPO, A2C, DDQL</a:t>
            </a:r>
          </a:p>
          <a:p>
            <a:pPr marL="0" lvl="0" indent="0">
              <a:lnSpc>
                <a:spcPct val="107000"/>
              </a:lnSpc>
              <a:spcAft>
                <a:spcPts val="800"/>
              </a:spcAft>
              <a:buSzPts val="1000"/>
              <a:buNone/>
              <a:tabLst>
                <a:tab pos="457200" algn="l"/>
              </a:tabLst>
            </a:pPr>
            <a:r>
              <a:rPr lang="tr-TR" sz="1800" i="1" kern="100" dirty="0">
                <a:effectLst/>
                <a:latin typeface="Aptos" panose="020B0004020202020204" pitchFamily="34" charset="0"/>
                <a:ea typeface="Aptos" panose="020B0004020202020204" pitchFamily="34" charset="0"/>
                <a:cs typeface="Times New Roman" panose="02020603050405020304" pitchFamily="18" charset="0"/>
              </a:rPr>
              <a:t>Örnek Çalışmalar: </a:t>
            </a:r>
            <a:r>
              <a:rPr lang="tr-TR" sz="1800" kern="100" dirty="0">
                <a:effectLst/>
                <a:latin typeface="Aptos" panose="020B0004020202020204" pitchFamily="34" charset="0"/>
                <a:ea typeface="Aptos" panose="020B0004020202020204" pitchFamily="34" charset="0"/>
                <a:cs typeface="Times New Roman" panose="02020603050405020304" pitchFamily="18" charset="0"/>
              </a:rPr>
              <a:t>Rehabilitasyon süreçlerinde kullanılan robotlar, hastaların hareketlerini desteklemek için bu algoritmalarla eğitilir. Örneğin, yürüme veya kol hareketlerini destekleyen bir robot, hastanın hareketlerine uyum sağlamak ve onu desteklemek için pekiştirmeli öğrenme ile öğrenebilir.</a:t>
            </a:r>
          </a:p>
          <a:p>
            <a:endParaRPr lang="tr-TR" dirty="0"/>
          </a:p>
        </p:txBody>
      </p:sp>
    </p:spTree>
    <p:extLst>
      <p:ext uri="{BB962C8B-B14F-4D97-AF65-F5344CB8AC3E}">
        <p14:creationId xmlns:p14="http://schemas.microsoft.com/office/powerpoint/2010/main" val="599345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C01DCD6-4E86-3E47-6A59-DE98F3FE000D}"/>
              </a:ext>
            </a:extLst>
          </p:cNvPr>
          <p:cNvSpPr>
            <a:spLocks noGrp="1"/>
          </p:cNvSpPr>
          <p:nvPr>
            <p:ph type="title"/>
          </p:nvPr>
        </p:nvSpPr>
        <p:spPr>
          <a:xfrm>
            <a:off x="4028442" y="-26864"/>
            <a:ext cx="3660056" cy="1325373"/>
          </a:xfrm>
        </p:spPr>
        <p:txBody>
          <a:bodyPr anchor="b">
            <a:normAutofit/>
          </a:bodyPr>
          <a:lstStyle/>
          <a:p>
            <a:r>
              <a:rPr lang="tr-TR" sz="3600" dirty="0"/>
              <a:t>PPO</a:t>
            </a:r>
          </a:p>
        </p:txBody>
      </p:sp>
      <p:sp>
        <p:nvSpPr>
          <p:cNvPr id="9" name="Content Placeholder 8">
            <a:extLst>
              <a:ext uri="{FF2B5EF4-FFF2-40B4-BE49-F238E27FC236}">
                <a16:creationId xmlns:a16="http://schemas.microsoft.com/office/drawing/2014/main" id="{032B5C3E-6F4B-C077-1115-5C3DE971FD7E}"/>
              </a:ext>
            </a:extLst>
          </p:cNvPr>
          <p:cNvSpPr>
            <a:spLocks noGrp="1"/>
          </p:cNvSpPr>
          <p:nvPr>
            <p:ph idx="1"/>
          </p:nvPr>
        </p:nvSpPr>
        <p:spPr>
          <a:xfrm>
            <a:off x="1295401" y="2493774"/>
            <a:ext cx="3660057" cy="3382094"/>
          </a:xfrm>
        </p:spPr>
        <p:txBody>
          <a:bodyPr>
            <a:normAutofit/>
          </a:bodyPr>
          <a:lstStyle/>
          <a:p>
            <a:pPr algn="ctr"/>
            <a:endParaRPr lang="en-US" sz="1600" dirty="0"/>
          </a:p>
        </p:txBody>
      </p:sp>
      <p:pic>
        <p:nvPicPr>
          <p:cNvPr id="5" name="İçerik Yer Tutucusu 4" descr="diyagram, plan, teknik çizim, şematik içeren bir resim&#10;&#10;Açıklama otomatik olarak oluşturuldu">
            <a:extLst>
              <a:ext uri="{FF2B5EF4-FFF2-40B4-BE49-F238E27FC236}">
                <a16:creationId xmlns:a16="http://schemas.microsoft.com/office/drawing/2014/main" id="{AF135921-F2E7-F5C0-CC77-5812DC4BAE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5497" y="1544038"/>
            <a:ext cx="7501006" cy="4331830"/>
          </a:xfrm>
          <a:prstGeom prst="rect">
            <a:avLst/>
          </a:prstGeom>
          <a:ln w="57150" cmpd="thickThin">
            <a:solidFill>
              <a:schemeClr val="tx1">
                <a:lumMod val="50000"/>
                <a:lumOff val="50000"/>
              </a:schemeClr>
            </a:solidFill>
            <a:miter lim="800000"/>
          </a:ln>
        </p:spPr>
      </p:pic>
    </p:spTree>
    <p:extLst>
      <p:ext uri="{BB962C8B-B14F-4D97-AF65-F5344CB8AC3E}">
        <p14:creationId xmlns:p14="http://schemas.microsoft.com/office/powerpoint/2010/main" val="29993625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a:extLst>
              <a:ext uri="{FF2B5EF4-FFF2-40B4-BE49-F238E27FC236}">
                <a16:creationId xmlns:a16="http://schemas.microsoft.com/office/drawing/2014/main" id="{0BCD965E-1DA3-F189-F473-13FA565CAA15}"/>
              </a:ext>
            </a:extLst>
          </p:cNvPr>
          <p:cNvPicPr>
            <a:picLocks noChangeAspect="1"/>
          </p:cNvPicPr>
          <p:nvPr/>
        </p:nvPicPr>
        <p:blipFill>
          <a:blip r:embed="rId2"/>
          <a:stretch>
            <a:fillRect/>
          </a:stretch>
        </p:blipFill>
        <p:spPr>
          <a:xfrm>
            <a:off x="4166799" y="576522"/>
            <a:ext cx="4207404" cy="5704955"/>
          </a:xfrm>
          <a:prstGeom prst="rect">
            <a:avLst/>
          </a:prstGeom>
          <a:ln w="57150" cmpd="thickThin">
            <a:solidFill>
              <a:schemeClr val="tx1">
                <a:lumMod val="50000"/>
                <a:lumOff val="50000"/>
              </a:schemeClr>
            </a:solidFill>
            <a:miter lim="800000"/>
          </a:ln>
        </p:spPr>
      </p:pic>
      <p:sp>
        <p:nvSpPr>
          <p:cNvPr id="3" name="Metin kutusu 2">
            <a:extLst>
              <a:ext uri="{FF2B5EF4-FFF2-40B4-BE49-F238E27FC236}">
                <a16:creationId xmlns:a16="http://schemas.microsoft.com/office/drawing/2014/main" id="{0172631E-7D1F-F458-C0F3-2E667FC7FCE5}"/>
              </a:ext>
            </a:extLst>
          </p:cNvPr>
          <p:cNvSpPr txBox="1"/>
          <p:nvPr/>
        </p:nvSpPr>
        <p:spPr>
          <a:xfrm>
            <a:off x="1254642" y="2732567"/>
            <a:ext cx="1811714" cy="1015663"/>
          </a:xfrm>
          <a:prstGeom prst="rect">
            <a:avLst/>
          </a:prstGeom>
          <a:noFill/>
        </p:spPr>
        <p:txBody>
          <a:bodyPr wrap="none" rtlCol="0">
            <a:spAutoFit/>
          </a:bodyPr>
          <a:lstStyle/>
          <a:p>
            <a:r>
              <a:rPr lang="tr-TR" sz="6000"/>
              <a:t>DQL</a:t>
            </a:r>
            <a:endParaRPr lang="tr-TR" sz="6000" dirty="0"/>
          </a:p>
        </p:txBody>
      </p:sp>
    </p:spTree>
    <p:extLst>
      <p:ext uri="{BB962C8B-B14F-4D97-AF65-F5344CB8AC3E}">
        <p14:creationId xmlns:p14="http://schemas.microsoft.com/office/powerpoint/2010/main" val="1189239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descr="metin, ekran görüntüsü, diyagram, yazı tipi içeren bir resim&#10;&#10;Açıklama otomatik olarak oluşturuldu">
            <a:extLst>
              <a:ext uri="{FF2B5EF4-FFF2-40B4-BE49-F238E27FC236}">
                <a16:creationId xmlns:a16="http://schemas.microsoft.com/office/drawing/2014/main" id="{CF753E5F-08C7-E604-7F08-43890B9079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05644" y="1015357"/>
            <a:ext cx="6131786" cy="4997407"/>
          </a:xfrm>
          <a:prstGeom prst="rect">
            <a:avLst/>
          </a:prstGeom>
          <a:ln w="57150" cmpd="thickThin">
            <a:solidFill>
              <a:schemeClr val="tx1">
                <a:lumMod val="50000"/>
                <a:lumOff val="50000"/>
              </a:schemeClr>
            </a:solidFill>
            <a:miter lim="800000"/>
          </a:ln>
        </p:spPr>
      </p:pic>
      <p:sp>
        <p:nvSpPr>
          <p:cNvPr id="2" name="Metin kutusu 1">
            <a:extLst>
              <a:ext uri="{FF2B5EF4-FFF2-40B4-BE49-F238E27FC236}">
                <a16:creationId xmlns:a16="http://schemas.microsoft.com/office/drawing/2014/main" id="{5924C27E-E6E3-DEB5-E7A3-3D50CFC7C4A8}"/>
              </a:ext>
            </a:extLst>
          </p:cNvPr>
          <p:cNvSpPr txBox="1"/>
          <p:nvPr/>
        </p:nvSpPr>
        <p:spPr>
          <a:xfrm>
            <a:off x="1605517" y="2921167"/>
            <a:ext cx="1555234" cy="1015663"/>
          </a:xfrm>
          <a:prstGeom prst="rect">
            <a:avLst/>
          </a:prstGeom>
          <a:noFill/>
        </p:spPr>
        <p:txBody>
          <a:bodyPr wrap="none" rtlCol="0">
            <a:spAutoFit/>
          </a:bodyPr>
          <a:lstStyle/>
          <a:p>
            <a:r>
              <a:rPr lang="tr-TR" sz="6000" dirty="0"/>
              <a:t>A2C</a:t>
            </a:r>
          </a:p>
        </p:txBody>
      </p:sp>
    </p:spTree>
    <p:extLst>
      <p:ext uri="{BB962C8B-B14F-4D97-AF65-F5344CB8AC3E}">
        <p14:creationId xmlns:p14="http://schemas.microsoft.com/office/powerpoint/2010/main" val="32135752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F2D32F8-597D-E395-EB78-0BCBC90A4996}"/>
              </a:ext>
            </a:extLst>
          </p:cNvPr>
          <p:cNvSpPr>
            <a:spLocks noGrp="1"/>
          </p:cNvSpPr>
          <p:nvPr>
            <p:ph type="title"/>
          </p:nvPr>
        </p:nvSpPr>
        <p:spPr/>
        <p:txBody>
          <a:bodyPr>
            <a:normAutofit/>
          </a:bodyPr>
          <a:lstStyle/>
          <a:p>
            <a:r>
              <a:rPr lang="tr-TR" sz="6000" dirty="0"/>
              <a:t>Car Racing</a:t>
            </a:r>
          </a:p>
        </p:txBody>
      </p:sp>
      <p:pic>
        <p:nvPicPr>
          <p:cNvPr id="6" name="Resim 5">
            <a:extLst>
              <a:ext uri="{FF2B5EF4-FFF2-40B4-BE49-F238E27FC236}">
                <a16:creationId xmlns:a16="http://schemas.microsoft.com/office/drawing/2014/main" id="{F03CDA8F-3569-ABD4-6DE3-F940BF8CAC4B}"/>
              </a:ext>
            </a:extLst>
          </p:cNvPr>
          <p:cNvPicPr>
            <a:picLocks noChangeAspect="1"/>
          </p:cNvPicPr>
          <p:nvPr/>
        </p:nvPicPr>
        <p:blipFill>
          <a:blip r:embed="rId2"/>
          <a:stretch>
            <a:fillRect/>
          </a:stretch>
        </p:blipFill>
        <p:spPr>
          <a:xfrm>
            <a:off x="901617" y="2484910"/>
            <a:ext cx="9994981" cy="2747489"/>
          </a:xfrm>
          <a:prstGeom prst="rect">
            <a:avLst/>
          </a:prstGeom>
        </p:spPr>
      </p:pic>
    </p:spTree>
    <p:extLst>
      <p:ext uri="{BB962C8B-B14F-4D97-AF65-F5344CB8AC3E}">
        <p14:creationId xmlns:p14="http://schemas.microsoft.com/office/powerpoint/2010/main" val="2598193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98E6EA2-563A-1BC9-C177-AEFFE5803F13}"/>
              </a:ext>
            </a:extLst>
          </p:cNvPr>
          <p:cNvSpPr>
            <a:spLocks noGrp="1"/>
          </p:cNvSpPr>
          <p:nvPr>
            <p:ph type="title"/>
          </p:nvPr>
        </p:nvSpPr>
        <p:spPr>
          <a:xfrm>
            <a:off x="1153162" y="1063412"/>
            <a:ext cx="9601196" cy="1303867"/>
          </a:xfrm>
        </p:spPr>
        <p:txBody>
          <a:bodyPr>
            <a:normAutofit/>
          </a:bodyPr>
          <a:lstStyle/>
          <a:p>
            <a:r>
              <a:rPr lang="tr-TR" sz="6000" dirty="0" err="1"/>
              <a:t>Half</a:t>
            </a:r>
            <a:r>
              <a:rPr lang="tr-TR" sz="6000" dirty="0"/>
              <a:t> </a:t>
            </a:r>
            <a:r>
              <a:rPr lang="tr-TR" sz="6000" dirty="0" err="1"/>
              <a:t>Cheetah</a:t>
            </a:r>
            <a:endParaRPr lang="tr-TR" sz="6000" dirty="0"/>
          </a:p>
        </p:txBody>
      </p:sp>
      <p:pic>
        <p:nvPicPr>
          <p:cNvPr id="4" name="Resim 3">
            <a:extLst>
              <a:ext uri="{FF2B5EF4-FFF2-40B4-BE49-F238E27FC236}">
                <a16:creationId xmlns:a16="http://schemas.microsoft.com/office/drawing/2014/main" id="{639F8389-B4AD-AA53-155A-E293C0BAC98E}"/>
              </a:ext>
            </a:extLst>
          </p:cNvPr>
          <p:cNvPicPr>
            <a:picLocks noChangeAspect="1"/>
          </p:cNvPicPr>
          <p:nvPr/>
        </p:nvPicPr>
        <p:blipFill>
          <a:blip r:embed="rId2"/>
          <a:stretch>
            <a:fillRect/>
          </a:stretch>
        </p:blipFill>
        <p:spPr>
          <a:xfrm>
            <a:off x="1062318" y="2526956"/>
            <a:ext cx="10067363" cy="2713513"/>
          </a:xfrm>
          <a:prstGeom prst="rect">
            <a:avLst/>
          </a:prstGeom>
        </p:spPr>
      </p:pic>
    </p:spTree>
    <p:extLst>
      <p:ext uri="{BB962C8B-B14F-4D97-AF65-F5344CB8AC3E}">
        <p14:creationId xmlns:p14="http://schemas.microsoft.com/office/powerpoint/2010/main" val="149285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41C49376-BCCA-C93D-C1EC-61F828598641}"/>
              </a:ext>
            </a:extLst>
          </p:cNvPr>
          <p:cNvSpPr txBox="1"/>
          <p:nvPr/>
        </p:nvSpPr>
        <p:spPr>
          <a:xfrm>
            <a:off x="2647506" y="2647507"/>
            <a:ext cx="6715300" cy="1200329"/>
          </a:xfrm>
          <a:prstGeom prst="rect">
            <a:avLst/>
          </a:prstGeom>
          <a:noFill/>
        </p:spPr>
        <p:txBody>
          <a:bodyPr wrap="none" rtlCol="0">
            <a:spAutoFit/>
          </a:bodyPr>
          <a:lstStyle/>
          <a:p>
            <a:r>
              <a:rPr lang="tr-TR" sz="7200" dirty="0"/>
              <a:t>TEŞEKKÜRLER</a:t>
            </a:r>
          </a:p>
        </p:txBody>
      </p:sp>
    </p:spTree>
    <p:extLst>
      <p:ext uri="{BB962C8B-B14F-4D97-AF65-F5344CB8AC3E}">
        <p14:creationId xmlns:p14="http://schemas.microsoft.com/office/powerpoint/2010/main" val="11698660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BFD5D9A-7035-DE44-AAEE-EBD6989731FE}"/>
              </a:ext>
            </a:extLst>
          </p:cNvPr>
          <p:cNvSpPr>
            <a:spLocks noGrp="1"/>
          </p:cNvSpPr>
          <p:nvPr>
            <p:ph type="title"/>
          </p:nvPr>
        </p:nvSpPr>
        <p:spPr/>
        <p:txBody>
          <a:bodyPr/>
          <a:lstStyle/>
          <a:p>
            <a:endParaRPr lang="tr-TR" dirty="0"/>
          </a:p>
        </p:txBody>
      </p:sp>
      <p:sp>
        <p:nvSpPr>
          <p:cNvPr id="3" name="Metin Yer Tutucusu 2">
            <a:extLst>
              <a:ext uri="{FF2B5EF4-FFF2-40B4-BE49-F238E27FC236}">
                <a16:creationId xmlns:a16="http://schemas.microsoft.com/office/drawing/2014/main" id="{64F5C881-03AA-203D-6B7D-70AB7C960538}"/>
              </a:ext>
            </a:extLst>
          </p:cNvPr>
          <p:cNvSpPr>
            <a:spLocks noGrp="1"/>
          </p:cNvSpPr>
          <p:nvPr>
            <p:ph type="body" idx="1"/>
          </p:nvPr>
        </p:nvSpPr>
        <p:spPr>
          <a:xfrm>
            <a:off x="1295400" y="1723393"/>
            <a:ext cx="4718304" cy="576262"/>
          </a:xfrm>
        </p:spPr>
        <p:txBody>
          <a:bodyPr/>
          <a:lstStyle/>
          <a:p>
            <a:r>
              <a:rPr lang="tr-TR" dirty="0"/>
              <a:t>ALGORİTMA</a:t>
            </a:r>
          </a:p>
        </p:txBody>
      </p:sp>
      <p:sp>
        <p:nvSpPr>
          <p:cNvPr id="4" name="İçerik Yer Tutucusu 3">
            <a:extLst>
              <a:ext uri="{FF2B5EF4-FFF2-40B4-BE49-F238E27FC236}">
                <a16:creationId xmlns:a16="http://schemas.microsoft.com/office/drawing/2014/main" id="{7FCDE258-72B5-6FAD-6CB8-EAFA75115EEF}"/>
              </a:ext>
            </a:extLst>
          </p:cNvPr>
          <p:cNvSpPr>
            <a:spLocks noGrp="1"/>
          </p:cNvSpPr>
          <p:nvPr>
            <p:ph sz="half" idx="2"/>
          </p:nvPr>
        </p:nvSpPr>
        <p:spPr>
          <a:xfrm>
            <a:off x="1312606" y="2525507"/>
            <a:ext cx="4718304" cy="2632605"/>
          </a:xfrm>
        </p:spPr>
        <p:txBody>
          <a:bodyPr/>
          <a:lstStyle/>
          <a:p>
            <a:r>
              <a:rPr lang="tr-TR" dirty="0"/>
              <a:t>PPO</a:t>
            </a:r>
          </a:p>
          <a:p>
            <a:r>
              <a:rPr lang="tr-TR" dirty="0"/>
              <a:t>A2C</a:t>
            </a:r>
          </a:p>
          <a:p>
            <a:r>
              <a:rPr lang="tr-TR" dirty="0"/>
              <a:t>DQL/DDQL</a:t>
            </a:r>
          </a:p>
        </p:txBody>
      </p:sp>
      <p:sp>
        <p:nvSpPr>
          <p:cNvPr id="5" name="Metin Yer Tutucusu 4">
            <a:extLst>
              <a:ext uri="{FF2B5EF4-FFF2-40B4-BE49-F238E27FC236}">
                <a16:creationId xmlns:a16="http://schemas.microsoft.com/office/drawing/2014/main" id="{5A377B7C-03D9-C4AD-800D-76BF7EEBE217}"/>
              </a:ext>
            </a:extLst>
          </p:cNvPr>
          <p:cNvSpPr>
            <a:spLocks noGrp="1"/>
          </p:cNvSpPr>
          <p:nvPr>
            <p:ph type="body" sz="quarter" idx="3"/>
          </p:nvPr>
        </p:nvSpPr>
        <p:spPr>
          <a:xfrm>
            <a:off x="6095999" y="1723393"/>
            <a:ext cx="4718304" cy="576262"/>
          </a:xfrm>
        </p:spPr>
        <p:txBody>
          <a:bodyPr/>
          <a:lstStyle/>
          <a:p>
            <a:r>
              <a:rPr lang="tr-TR" dirty="0"/>
              <a:t>ENVIRONMENT</a:t>
            </a:r>
          </a:p>
        </p:txBody>
      </p:sp>
      <p:sp>
        <p:nvSpPr>
          <p:cNvPr id="6" name="İçerik Yer Tutucusu 5">
            <a:extLst>
              <a:ext uri="{FF2B5EF4-FFF2-40B4-BE49-F238E27FC236}">
                <a16:creationId xmlns:a16="http://schemas.microsoft.com/office/drawing/2014/main" id="{277F83F1-C6FE-5438-A7EB-E0FDD7B8C8C8}"/>
              </a:ext>
            </a:extLst>
          </p:cNvPr>
          <p:cNvSpPr>
            <a:spLocks noGrp="1"/>
          </p:cNvSpPr>
          <p:nvPr>
            <p:ph sz="quarter" idx="4"/>
          </p:nvPr>
        </p:nvSpPr>
        <p:spPr>
          <a:xfrm>
            <a:off x="6095999" y="2525507"/>
            <a:ext cx="4718304" cy="2632605"/>
          </a:xfrm>
        </p:spPr>
        <p:txBody>
          <a:bodyPr/>
          <a:lstStyle/>
          <a:p>
            <a:r>
              <a:rPr lang="tr-TR" dirty="0"/>
              <a:t>Car Racing</a:t>
            </a:r>
          </a:p>
          <a:p>
            <a:r>
              <a:rPr lang="tr-TR" dirty="0" err="1"/>
              <a:t>Half</a:t>
            </a:r>
            <a:r>
              <a:rPr lang="tr-TR" dirty="0"/>
              <a:t> </a:t>
            </a:r>
            <a:r>
              <a:rPr lang="tr-TR" dirty="0" err="1"/>
              <a:t>Cheetah</a:t>
            </a:r>
            <a:endParaRPr lang="tr-TR" dirty="0"/>
          </a:p>
        </p:txBody>
      </p:sp>
    </p:spTree>
    <p:extLst>
      <p:ext uri="{BB962C8B-B14F-4D97-AF65-F5344CB8AC3E}">
        <p14:creationId xmlns:p14="http://schemas.microsoft.com/office/powerpoint/2010/main" val="624807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65C58F0-9473-F4C5-13D8-CB1BB41A0B62}"/>
              </a:ext>
            </a:extLst>
          </p:cNvPr>
          <p:cNvSpPr>
            <a:spLocks noGrp="1"/>
          </p:cNvSpPr>
          <p:nvPr>
            <p:ph type="title"/>
          </p:nvPr>
        </p:nvSpPr>
        <p:spPr>
          <a:xfrm>
            <a:off x="1085238" y="906000"/>
            <a:ext cx="9601196" cy="1316090"/>
          </a:xfrm>
        </p:spPr>
        <p:txBody>
          <a:bodyPr>
            <a:normAutofit/>
          </a:bodyPr>
          <a:lstStyle/>
          <a:p>
            <a:r>
              <a:rPr lang="tr-TR" dirty="0"/>
              <a:t>Environment</a:t>
            </a:r>
          </a:p>
        </p:txBody>
      </p:sp>
      <p:sp>
        <p:nvSpPr>
          <p:cNvPr id="4" name="İçerik Yer Tutucusu 2">
            <a:extLst>
              <a:ext uri="{FF2B5EF4-FFF2-40B4-BE49-F238E27FC236}">
                <a16:creationId xmlns:a16="http://schemas.microsoft.com/office/drawing/2014/main" id="{506BE0A6-2572-CA40-CC95-44A88C395A2B}"/>
              </a:ext>
            </a:extLst>
          </p:cNvPr>
          <p:cNvSpPr txBox="1">
            <a:spLocks/>
          </p:cNvSpPr>
          <p:nvPr/>
        </p:nvSpPr>
        <p:spPr>
          <a:xfrm>
            <a:off x="909791" y="2658295"/>
            <a:ext cx="10372418" cy="2415150"/>
          </a:xfrm>
          <a:prstGeom prst="rect">
            <a:avLst/>
          </a:prstGeom>
        </p:spPr>
        <p:txBody>
          <a:bodyPr vert="horz" lIns="91440" tIns="45720" rIns="91440" bIns="45720" rtlCol="0">
            <a:normAutofit fontScale="3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Aft>
                <a:spcPts val="800"/>
              </a:spcAft>
              <a:buNone/>
            </a:pPr>
            <a:r>
              <a:rPr lang="tr-TR" sz="7200" b="1" kern="100" dirty="0">
                <a:effectLst/>
                <a:latin typeface="Aptos" panose="020B0004020202020204" pitchFamily="34" charset="0"/>
                <a:ea typeface="Aptos" panose="020B0004020202020204" pitchFamily="34" charset="0"/>
                <a:cs typeface="Times New Roman" panose="02020603050405020304" pitchFamily="18" charset="0"/>
              </a:rPr>
              <a:t>Environment:</a:t>
            </a:r>
            <a:r>
              <a:rPr lang="tr-TR" sz="7200" dirty="0">
                <a:latin typeface="Aptos" panose="020B0004020202020204" pitchFamily="34" charset="0"/>
              </a:rPr>
              <a:t> Çevre, robotun etkileşimde bulunduğu her türlü nesneyi, engeli, yüzeyi, hava koşulunu ve diğer dış faktörleri içerir. Robotun çevreyle olan etkileşimi, sensörleri, hareket kabiliyetleri ve karar alma algoritmaları sayesinde sağlanır.</a:t>
            </a:r>
            <a:endParaRPr lang="tr-TR" sz="7200" b="1"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tr-TR" sz="4500" kern="100" dirty="0">
                <a:latin typeface="Aptos" panose="020B0004020202020204" pitchFamily="34" charset="0"/>
                <a:ea typeface="Aptos" panose="020B0004020202020204" pitchFamily="34" charset="0"/>
                <a:cs typeface="Times New Roman" panose="02020603050405020304" pitchFamily="18" charset="0"/>
              </a:rPr>
              <a:t>Car Racing</a:t>
            </a:r>
          </a:p>
          <a:p>
            <a:pPr>
              <a:lnSpc>
                <a:spcPct val="107000"/>
              </a:lnSpc>
              <a:spcAft>
                <a:spcPts val="800"/>
              </a:spcAft>
            </a:pPr>
            <a:r>
              <a:rPr lang="tr-TR" sz="4500" kern="100" dirty="0" err="1">
                <a:latin typeface="Aptos" panose="020B0004020202020204" pitchFamily="34" charset="0"/>
                <a:ea typeface="Aptos" panose="020B0004020202020204" pitchFamily="34" charset="0"/>
                <a:cs typeface="Times New Roman" panose="02020603050405020304" pitchFamily="18" charset="0"/>
              </a:rPr>
              <a:t>Half</a:t>
            </a:r>
            <a:r>
              <a:rPr lang="tr-TR" sz="4500" kern="100" dirty="0">
                <a:latin typeface="Aptos" panose="020B0004020202020204" pitchFamily="34" charset="0"/>
                <a:ea typeface="Aptos" panose="020B0004020202020204" pitchFamily="34" charset="0"/>
                <a:cs typeface="Times New Roman" panose="02020603050405020304" pitchFamily="18" charset="0"/>
              </a:rPr>
              <a:t> </a:t>
            </a:r>
            <a:r>
              <a:rPr lang="tr-TR" sz="4500" kern="100" dirty="0" err="1">
                <a:latin typeface="Aptos" panose="020B0004020202020204" pitchFamily="34" charset="0"/>
                <a:ea typeface="Aptos" panose="020B0004020202020204" pitchFamily="34" charset="0"/>
                <a:cs typeface="Times New Roman" panose="02020603050405020304" pitchFamily="18" charset="0"/>
              </a:rPr>
              <a:t>Cheetah</a:t>
            </a:r>
            <a:endParaRPr lang="tr-TR" sz="4500" kern="100" dirty="0">
              <a:latin typeface="Aptos" panose="020B0004020202020204" pitchFamily="34" charset="0"/>
              <a:ea typeface="Aptos" panose="020B0004020202020204" pitchFamily="34" charset="0"/>
              <a:cs typeface="Times New Roman" panose="02020603050405020304" pitchFamily="18" charset="0"/>
            </a:endParaRPr>
          </a:p>
          <a:p>
            <a:endParaRPr lang="tr-TR" dirty="0">
              <a:latin typeface="Aptos" panose="020B0004020202020204" pitchFamily="34" charset="0"/>
            </a:endParaRPr>
          </a:p>
        </p:txBody>
      </p:sp>
    </p:spTree>
    <p:extLst>
      <p:ext uri="{BB962C8B-B14F-4D97-AF65-F5344CB8AC3E}">
        <p14:creationId xmlns:p14="http://schemas.microsoft.com/office/powerpoint/2010/main" val="12153599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3FE1FDC8-0E82-84C2-FA21-322CC711485F}"/>
              </a:ext>
            </a:extLst>
          </p:cNvPr>
          <p:cNvSpPr>
            <a:spLocks noGrp="1"/>
          </p:cNvSpPr>
          <p:nvPr>
            <p:ph idx="1"/>
          </p:nvPr>
        </p:nvSpPr>
        <p:spPr>
          <a:xfrm>
            <a:off x="1234441" y="2386472"/>
            <a:ext cx="4089399" cy="5279816"/>
          </a:xfrm>
        </p:spPr>
        <p:txBody>
          <a:bodyPr/>
          <a:lstStyle/>
          <a:p>
            <a:r>
              <a:rPr lang="tr-TR" sz="2000" b="1" kern="100" dirty="0">
                <a:latin typeface="Aptos" panose="020B0004020202020204" pitchFamily="34" charset="0"/>
                <a:ea typeface="Aptos" panose="020B0004020202020204" pitchFamily="34" charset="0"/>
                <a:cs typeface="Times New Roman" panose="02020603050405020304" pitchFamily="18" charset="0"/>
              </a:rPr>
              <a:t>Car Racing</a:t>
            </a:r>
            <a:r>
              <a:rPr lang="tr-TR" sz="2000" kern="100" dirty="0">
                <a:latin typeface="Aptos" panose="020B0004020202020204" pitchFamily="34" charset="0"/>
                <a:ea typeface="Aptos" panose="020B0004020202020204" pitchFamily="34" charset="0"/>
                <a:cs typeface="Times New Roman" panose="02020603050405020304" pitchFamily="18" charset="0"/>
              </a:rPr>
              <a:t> genellikle bir aracın hızını, kontrolünü ve manevra kabiliyetini test etmek için tasarlanan yarış oyunları veya simülasyonları ifade eder. Bu tür oyunlar, oyuncuların çeşitli pistlerde araç kullanmasını ve rakipleriyle yarışmasını sağlar. </a:t>
            </a:r>
          </a:p>
          <a:p>
            <a:endParaRPr lang="tr-TR" dirty="0"/>
          </a:p>
        </p:txBody>
      </p:sp>
      <p:pic>
        <p:nvPicPr>
          <p:cNvPr id="4" name="Car Racing PPO">
            <a:hlinkClick r:id="" action="ppaction://media"/>
            <a:extLst>
              <a:ext uri="{FF2B5EF4-FFF2-40B4-BE49-F238E27FC236}">
                <a16:creationId xmlns:a16="http://schemas.microsoft.com/office/drawing/2014/main" id="{F272859F-B254-3E9B-80F6-A80683E16B8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728710" y="1587782"/>
            <a:ext cx="5853690" cy="3902460"/>
          </a:xfrm>
          <a:prstGeom prst="rect">
            <a:avLst/>
          </a:prstGeom>
        </p:spPr>
      </p:pic>
    </p:spTree>
    <p:extLst>
      <p:ext uri="{BB962C8B-B14F-4D97-AF65-F5344CB8AC3E}">
        <p14:creationId xmlns:p14="http://schemas.microsoft.com/office/powerpoint/2010/main" val="434006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ABCEE924-F760-BEC0-12DC-1DDC758FC1C2}"/>
              </a:ext>
            </a:extLst>
          </p:cNvPr>
          <p:cNvSpPr>
            <a:spLocks noGrp="1"/>
          </p:cNvSpPr>
          <p:nvPr>
            <p:ph idx="1"/>
          </p:nvPr>
        </p:nvSpPr>
        <p:spPr>
          <a:xfrm>
            <a:off x="1119731" y="2503182"/>
            <a:ext cx="4590189" cy="4354818"/>
          </a:xfrm>
        </p:spPr>
        <p:txBody>
          <a:bodyPr/>
          <a:lstStyle/>
          <a:p>
            <a:r>
              <a:rPr lang="tr-TR" sz="2000" b="1" dirty="0" err="1">
                <a:latin typeface="Aptos" panose="020B0004020202020204" pitchFamily="34" charset="0"/>
              </a:rPr>
              <a:t>Half</a:t>
            </a:r>
            <a:r>
              <a:rPr lang="tr-TR" sz="2000" b="1" dirty="0">
                <a:latin typeface="Aptos" panose="020B0004020202020204" pitchFamily="34" charset="0"/>
              </a:rPr>
              <a:t> </a:t>
            </a:r>
            <a:r>
              <a:rPr lang="tr-TR" sz="2000" b="1" dirty="0" err="1">
                <a:latin typeface="Aptos" panose="020B0004020202020204" pitchFamily="34" charset="0"/>
              </a:rPr>
              <a:t>Cheetah</a:t>
            </a:r>
            <a:r>
              <a:rPr lang="tr-TR" sz="2000" dirty="0">
                <a:latin typeface="Aptos" panose="020B0004020202020204" pitchFamily="34" charset="0"/>
              </a:rPr>
              <a:t>, pekiştirmeli öğrenme araştırmalarında kullanılan, iki bacaklı bir robot simülasyonudur. "</a:t>
            </a:r>
            <a:r>
              <a:rPr lang="tr-TR" sz="2000" dirty="0" err="1">
                <a:latin typeface="Aptos" panose="020B0004020202020204" pitchFamily="34" charset="0"/>
              </a:rPr>
              <a:t>Half</a:t>
            </a:r>
            <a:r>
              <a:rPr lang="tr-TR" sz="2000" dirty="0">
                <a:latin typeface="Aptos" panose="020B0004020202020204" pitchFamily="34" charset="0"/>
              </a:rPr>
              <a:t> </a:t>
            </a:r>
            <a:r>
              <a:rPr lang="tr-TR" sz="2000" dirty="0" err="1">
                <a:latin typeface="Aptos" panose="020B0004020202020204" pitchFamily="34" charset="0"/>
              </a:rPr>
              <a:t>Cheetah</a:t>
            </a:r>
            <a:r>
              <a:rPr lang="tr-TR" sz="2000" dirty="0">
                <a:latin typeface="Aptos" panose="020B0004020202020204" pitchFamily="34" charset="0"/>
              </a:rPr>
              <a:t>" simülasyonu, özellikle robotların denge, hız ve verimlilik gibi fiziksel yeteneklerini test etmek için tasarlanmıştır ve robotun belirli bir hızda ileriye doğru hareket etmesini sağlamaya çalışır.</a:t>
            </a:r>
            <a:endParaRPr lang="en-US" sz="2000" dirty="0">
              <a:latin typeface="Aptos" panose="020B0004020202020204" pitchFamily="34" charset="0"/>
            </a:endParaRPr>
          </a:p>
          <a:p>
            <a:endParaRPr lang="tr-TR" dirty="0"/>
          </a:p>
        </p:txBody>
      </p:sp>
      <p:pic>
        <p:nvPicPr>
          <p:cNvPr id="3074" name="Picture 2">
            <a:extLst>
              <a:ext uri="{FF2B5EF4-FFF2-40B4-BE49-F238E27FC236}">
                <a16:creationId xmlns:a16="http://schemas.microsoft.com/office/drawing/2014/main" id="{A166566D-D3D3-BA9E-527F-2413AA4A2F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82082" y="1257301"/>
            <a:ext cx="4343398" cy="43433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6511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A9697F6-0905-D931-36B7-7D277BA16B7D}"/>
              </a:ext>
            </a:extLst>
          </p:cNvPr>
          <p:cNvSpPr>
            <a:spLocks noGrp="1"/>
          </p:cNvSpPr>
          <p:nvPr>
            <p:ph type="title"/>
          </p:nvPr>
        </p:nvSpPr>
        <p:spPr/>
        <p:txBody>
          <a:bodyPr>
            <a:normAutofit/>
          </a:bodyPr>
          <a:lstStyle/>
          <a:p>
            <a:r>
              <a:rPr lang="tr-TR" sz="4100" dirty="0"/>
              <a:t>PPO </a:t>
            </a:r>
            <a:r>
              <a:rPr lang="tr-TR" sz="4100" kern="100" dirty="0">
                <a:effectLst/>
                <a:ea typeface="Aptos" panose="020B0004020202020204" pitchFamily="34" charset="0"/>
                <a:cs typeface="Times New Roman" panose="02020603050405020304" pitchFamily="18" charset="0"/>
              </a:rPr>
              <a:t>(</a:t>
            </a:r>
            <a:r>
              <a:rPr lang="tr-TR" sz="4100" kern="100" dirty="0" err="1">
                <a:effectLst/>
                <a:ea typeface="Aptos" panose="020B0004020202020204" pitchFamily="34" charset="0"/>
                <a:cs typeface="Times New Roman" panose="02020603050405020304" pitchFamily="18" charset="0"/>
              </a:rPr>
              <a:t>Proximal</a:t>
            </a:r>
            <a:r>
              <a:rPr lang="tr-TR" sz="4100" kern="100" dirty="0">
                <a:effectLst/>
                <a:ea typeface="Aptos" panose="020B0004020202020204" pitchFamily="34" charset="0"/>
                <a:cs typeface="Times New Roman" panose="02020603050405020304" pitchFamily="18" charset="0"/>
              </a:rPr>
              <a:t> </a:t>
            </a:r>
            <a:r>
              <a:rPr lang="tr-TR" sz="4100" kern="100" dirty="0" err="1">
                <a:effectLst/>
                <a:ea typeface="Aptos" panose="020B0004020202020204" pitchFamily="34" charset="0"/>
                <a:cs typeface="Times New Roman" panose="02020603050405020304" pitchFamily="18" charset="0"/>
              </a:rPr>
              <a:t>Policy</a:t>
            </a:r>
            <a:r>
              <a:rPr lang="tr-TR" sz="4100" kern="100" dirty="0">
                <a:effectLst/>
                <a:ea typeface="Aptos" panose="020B0004020202020204" pitchFamily="34" charset="0"/>
                <a:cs typeface="Times New Roman" panose="02020603050405020304" pitchFamily="18" charset="0"/>
              </a:rPr>
              <a:t> </a:t>
            </a:r>
            <a:r>
              <a:rPr lang="tr-TR" sz="4100" kern="100" dirty="0" err="1">
                <a:effectLst/>
                <a:ea typeface="Aptos" panose="020B0004020202020204" pitchFamily="34" charset="0"/>
                <a:cs typeface="Times New Roman" panose="02020603050405020304" pitchFamily="18" charset="0"/>
              </a:rPr>
              <a:t>Optimization</a:t>
            </a:r>
            <a:r>
              <a:rPr lang="tr-TR" sz="4100" kern="100" dirty="0">
                <a:effectLst/>
                <a:ea typeface="Aptos" panose="020B0004020202020204" pitchFamily="34" charset="0"/>
                <a:cs typeface="Times New Roman" panose="02020603050405020304" pitchFamily="18" charset="0"/>
              </a:rPr>
              <a:t>) nedir</a:t>
            </a:r>
            <a:r>
              <a:rPr lang="tr-TR" sz="4100" dirty="0"/>
              <a:t>?</a:t>
            </a:r>
          </a:p>
        </p:txBody>
      </p:sp>
      <p:sp>
        <p:nvSpPr>
          <p:cNvPr id="3" name="İçerik Yer Tutucusu 2">
            <a:extLst>
              <a:ext uri="{FF2B5EF4-FFF2-40B4-BE49-F238E27FC236}">
                <a16:creationId xmlns:a16="http://schemas.microsoft.com/office/drawing/2014/main" id="{E87FC627-A6A3-110B-E5D2-8E291BC78A20}"/>
              </a:ext>
            </a:extLst>
          </p:cNvPr>
          <p:cNvSpPr>
            <a:spLocks noGrp="1"/>
          </p:cNvSpPr>
          <p:nvPr>
            <p:ph idx="1"/>
          </p:nvPr>
        </p:nvSpPr>
        <p:spPr>
          <a:xfrm>
            <a:off x="1295402" y="2556932"/>
            <a:ext cx="6256866" cy="3318936"/>
          </a:xfrm>
        </p:spPr>
        <p:txBody>
          <a:bodyPr>
            <a:normAutofit/>
          </a:bodyPr>
          <a:lstStyle/>
          <a:p>
            <a:pPr>
              <a:lnSpc>
                <a:spcPct val="90000"/>
              </a:lnSpc>
            </a:pPr>
            <a:r>
              <a:rPr lang="tr-TR" sz="1600" b="1" i="0" dirty="0">
                <a:solidFill>
                  <a:srgbClr val="202122"/>
                </a:solidFill>
                <a:effectLst/>
                <a:latin typeface="Arial" panose="020B0604020202020204" pitchFamily="34" charset="0"/>
              </a:rPr>
              <a:t>PPO </a:t>
            </a:r>
            <a:r>
              <a:rPr lang="tr-TR" sz="2000" i="0" dirty="0">
                <a:solidFill>
                  <a:srgbClr val="202122"/>
                </a:solidFill>
                <a:effectLst/>
                <a:latin typeface="Aptos" panose="020B0004020202020204" pitchFamily="34" charset="0"/>
              </a:rPr>
              <a:t>, zor görevleri başarmak için </a:t>
            </a:r>
            <a:r>
              <a:rPr lang="tr-TR" sz="2000" dirty="0">
                <a:solidFill>
                  <a:srgbClr val="202122"/>
                </a:solidFill>
                <a:latin typeface="Aptos" panose="020B0004020202020204" pitchFamily="34" charset="0"/>
              </a:rPr>
              <a:t>akıllı</a:t>
            </a:r>
            <a:r>
              <a:rPr lang="tr-TR" sz="2000" b="0" i="0" dirty="0">
                <a:solidFill>
                  <a:srgbClr val="202122"/>
                </a:solidFill>
                <a:effectLst/>
                <a:latin typeface="Aptos" panose="020B0004020202020204" pitchFamily="34" charset="0"/>
              </a:rPr>
              <a:t> bir aracının karar fonksiyonunu eğitmek için bir takviyeli</a:t>
            </a:r>
            <a:r>
              <a:rPr lang="tr-TR" sz="2000" b="0" i="0" u="none" strike="noStrike" dirty="0">
                <a:effectLst/>
                <a:latin typeface="Aptos" panose="020B0004020202020204" pitchFamily="34" charset="0"/>
                <a:hlinkClick r:id="rId3" tooltip="Takviyeli öğrenme"/>
              </a:rPr>
              <a:t> </a:t>
            </a:r>
            <a:r>
              <a:rPr lang="tr-TR" sz="2000" b="0" i="0" u="none" strike="noStrike" dirty="0">
                <a:effectLst/>
                <a:latin typeface="Aptos" panose="020B0004020202020204" pitchFamily="34" charset="0"/>
              </a:rPr>
              <a:t>öğrenme</a:t>
            </a:r>
            <a:r>
              <a:rPr lang="tr-TR" sz="2000" b="0" i="0" dirty="0">
                <a:solidFill>
                  <a:srgbClr val="202122"/>
                </a:solidFill>
                <a:effectLst/>
                <a:latin typeface="Aptos" panose="020B0004020202020204" pitchFamily="34" charset="0"/>
              </a:rPr>
              <a:t> (RL) algoritmasıdır .</a:t>
            </a:r>
          </a:p>
          <a:p>
            <a:pPr>
              <a:lnSpc>
                <a:spcPct val="90000"/>
              </a:lnSpc>
            </a:pPr>
            <a:r>
              <a:rPr lang="tr-TR" sz="2000" b="1" kern="100" dirty="0">
                <a:latin typeface="Aptos" panose="020B0004020202020204" pitchFamily="34" charset="0"/>
                <a:ea typeface="Aptos" panose="020B0004020202020204" pitchFamily="34" charset="0"/>
                <a:cs typeface="Times New Roman" panose="02020603050405020304" pitchFamily="18" charset="0"/>
              </a:rPr>
              <a:t>Amaç: </a:t>
            </a:r>
            <a:r>
              <a:rPr lang="tr-TR" sz="2000" b="1" kern="100" dirty="0">
                <a:effectLst/>
                <a:latin typeface="Aptos" panose="020B0004020202020204" pitchFamily="34" charset="0"/>
                <a:ea typeface="Aptos" panose="020B0004020202020204" pitchFamily="34" charset="0"/>
                <a:cs typeface="Times New Roman" panose="02020603050405020304" pitchFamily="18" charset="0"/>
              </a:rPr>
              <a:t> </a:t>
            </a:r>
            <a:r>
              <a:rPr lang="tr-TR" sz="2000" kern="100" dirty="0">
                <a:effectLst/>
                <a:latin typeface="Aptos" panose="020B0004020202020204" pitchFamily="34" charset="0"/>
                <a:ea typeface="Aptos" panose="020B0004020202020204" pitchFamily="34" charset="0"/>
                <a:cs typeface="Times New Roman" panose="02020603050405020304" pitchFamily="18" charset="0"/>
              </a:rPr>
              <a:t>politikayı(</a:t>
            </a:r>
            <a:r>
              <a:rPr lang="tr-TR" sz="2000" kern="100" dirty="0" err="1">
                <a:effectLst/>
                <a:latin typeface="Aptos" panose="020B0004020202020204" pitchFamily="34" charset="0"/>
                <a:ea typeface="Aptos" panose="020B0004020202020204" pitchFamily="34" charset="0"/>
                <a:cs typeface="Times New Roman" panose="02020603050405020304" pitchFamily="18" charset="0"/>
              </a:rPr>
              <a:t>policy</a:t>
            </a:r>
            <a:r>
              <a:rPr lang="tr-TR" sz="2000" kern="100" dirty="0">
                <a:effectLst/>
                <a:latin typeface="Aptos" panose="020B0004020202020204" pitchFamily="34" charset="0"/>
                <a:ea typeface="Aptos" panose="020B0004020202020204" pitchFamily="34" charset="0"/>
                <a:cs typeface="Times New Roman" panose="02020603050405020304" pitchFamily="18" charset="0"/>
              </a:rPr>
              <a:t>), güncellerken kararlı ve dengeli bir şekilde öğrenme sağlamaktır. Bu sayede model, daha stabil bir öğrenme süreci geçirir ve farklı aksiyon alanlarında esneklik gösterir. PPO, daha az veriyle daha iyi performans elde etmeyi hedefleyen uygulamalarda sıkça tercih edilir.</a:t>
            </a:r>
          </a:p>
          <a:p>
            <a:pPr>
              <a:lnSpc>
                <a:spcPct val="90000"/>
              </a:lnSpc>
            </a:pPr>
            <a:endParaRPr lang="tr-TR" sz="2000" dirty="0"/>
          </a:p>
        </p:txBody>
      </p:sp>
      <p:pic>
        <p:nvPicPr>
          <p:cNvPr id="5" name="Resim 4" descr="metin, ekran görüntüsü, diyagram, daire içeren bir resim&#10;&#10;Açıklama otomatik olarak oluşturuldu">
            <a:extLst>
              <a:ext uri="{FF2B5EF4-FFF2-40B4-BE49-F238E27FC236}">
                <a16:creationId xmlns:a16="http://schemas.microsoft.com/office/drawing/2014/main" id="{7786E3C7-BF57-3B57-8250-152861F6C3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90059" y="2993923"/>
            <a:ext cx="3656624" cy="2212257"/>
          </a:xfrm>
          <a:prstGeom prst="rect">
            <a:avLst/>
          </a:prstGeom>
          <a:ln w="57150" cmpd="thickThin">
            <a:solidFill>
              <a:schemeClr val="tx1">
                <a:lumMod val="50000"/>
                <a:lumOff val="50000"/>
              </a:schemeClr>
            </a:solidFill>
            <a:miter lim="800000"/>
          </a:ln>
        </p:spPr>
      </p:pic>
    </p:spTree>
    <p:extLst>
      <p:ext uri="{BB962C8B-B14F-4D97-AF65-F5344CB8AC3E}">
        <p14:creationId xmlns:p14="http://schemas.microsoft.com/office/powerpoint/2010/main" val="17321749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4D286E5-A108-4273-7A1C-D1C76399A434}"/>
              </a:ext>
            </a:extLst>
          </p:cNvPr>
          <p:cNvSpPr>
            <a:spLocks noGrp="1"/>
          </p:cNvSpPr>
          <p:nvPr>
            <p:ph type="title"/>
          </p:nvPr>
        </p:nvSpPr>
        <p:spPr/>
        <p:txBody>
          <a:bodyPr>
            <a:normAutofit/>
          </a:bodyPr>
          <a:lstStyle/>
          <a:p>
            <a:pPr>
              <a:lnSpc>
                <a:spcPct val="90000"/>
              </a:lnSpc>
            </a:pPr>
            <a:r>
              <a:rPr lang="tr-TR" sz="4100" dirty="0"/>
              <a:t>A2C </a:t>
            </a:r>
            <a:r>
              <a:rPr lang="tr-TR" sz="4100" kern="100" dirty="0">
                <a:effectLst/>
                <a:ea typeface="Aptos" panose="020B0004020202020204" pitchFamily="34" charset="0"/>
                <a:cs typeface="Times New Roman" panose="02020603050405020304" pitchFamily="18" charset="0"/>
              </a:rPr>
              <a:t>(Advantage </a:t>
            </a:r>
            <a:r>
              <a:rPr lang="tr-TR" sz="4100" kern="100" dirty="0" err="1">
                <a:effectLst/>
                <a:ea typeface="Aptos" panose="020B0004020202020204" pitchFamily="34" charset="0"/>
                <a:cs typeface="Times New Roman" panose="02020603050405020304" pitchFamily="18" charset="0"/>
              </a:rPr>
              <a:t>Actor-Critic</a:t>
            </a:r>
            <a:r>
              <a:rPr lang="tr-TR" sz="4100" kern="100" dirty="0">
                <a:effectLst/>
                <a:ea typeface="Aptos" panose="020B0004020202020204" pitchFamily="34" charset="0"/>
                <a:cs typeface="Times New Roman" panose="02020603050405020304" pitchFamily="18" charset="0"/>
              </a:rPr>
              <a:t>)</a:t>
            </a:r>
            <a:r>
              <a:rPr lang="tr-TR" sz="4100" dirty="0"/>
              <a:t> Algoritması nedir? </a:t>
            </a:r>
          </a:p>
        </p:txBody>
      </p:sp>
      <p:sp>
        <p:nvSpPr>
          <p:cNvPr id="3" name="İçerik Yer Tutucusu 2">
            <a:extLst>
              <a:ext uri="{FF2B5EF4-FFF2-40B4-BE49-F238E27FC236}">
                <a16:creationId xmlns:a16="http://schemas.microsoft.com/office/drawing/2014/main" id="{94000A2A-253B-02E4-320B-B90273E14F5A}"/>
              </a:ext>
            </a:extLst>
          </p:cNvPr>
          <p:cNvSpPr>
            <a:spLocks noGrp="1"/>
          </p:cNvSpPr>
          <p:nvPr>
            <p:ph idx="1"/>
          </p:nvPr>
        </p:nvSpPr>
        <p:spPr>
          <a:xfrm>
            <a:off x="1295402" y="2556932"/>
            <a:ext cx="6388508" cy="3548900"/>
          </a:xfrm>
        </p:spPr>
        <p:txBody>
          <a:bodyPr>
            <a:normAutofit/>
          </a:bodyPr>
          <a:lstStyle/>
          <a:p>
            <a:pPr>
              <a:lnSpc>
                <a:spcPct val="90000"/>
              </a:lnSpc>
              <a:spcAft>
                <a:spcPts val="800"/>
              </a:spcAft>
            </a:pPr>
            <a:r>
              <a:rPr lang="tr-TR" sz="1700" kern="100" dirty="0">
                <a:effectLst/>
                <a:latin typeface="Aptos" panose="020B0004020202020204" pitchFamily="34" charset="0"/>
                <a:ea typeface="Aptos" panose="020B0004020202020204" pitchFamily="34" charset="0"/>
                <a:cs typeface="Times New Roman" panose="02020603050405020304" pitchFamily="18" charset="0"/>
              </a:rPr>
              <a:t>A2C politika tabanlı  ve değer tabanlı  yöntemlerin bir kombinasyonudur.</a:t>
            </a:r>
          </a:p>
          <a:p>
            <a:pPr>
              <a:lnSpc>
                <a:spcPct val="90000"/>
              </a:lnSpc>
              <a:spcAft>
                <a:spcPts val="800"/>
              </a:spcAft>
            </a:pPr>
            <a:r>
              <a:rPr lang="tr-TR" sz="1700" dirty="0">
                <a:latin typeface="Aptos" panose="020B0004020202020204" pitchFamily="34" charset="0"/>
              </a:rPr>
              <a:t>Aynı anda birden fazla ajan ve ortam üzerinde çalışarak, avantaj  fonksiyonu üzerinden daha verimli bir öğrenme sağlar</a:t>
            </a:r>
            <a:r>
              <a:rPr lang="tr-TR" sz="1700" dirty="0"/>
              <a:t>.</a:t>
            </a:r>
          </a:p>
          <a:p>
            <a:pPr>
              <a:lnSpc>
                <a:spcPct val="90000"/>
              </a:lnSpc>
              <a:spcAft>
                <a:spcPts val="800"/>
              </a:spcAft>
            </a:pPr>
            <a:r>
              <a:rPr lang="pt-BR" sz="1700" dirty="0">
                <a:latin typeface="Aptos" panose="020B0004020202020204" pitchFamily="34" charset="0"/>
              </a:rPr>
              <a:t>A(s,a)=Q(s,a)−V(s)</a:t>
            </a:r>
            <a:endParaRPr lang="tr-TR" sz="1700" dirty="0">
              <a:latin typeface="Aptos" panose="020B0004020202020204" pitchFamily="34" charset="0"/>
            </a:endParaRPr>
          </a:p>
          <a:p>
            <a:pPr>
              <a:lnSpc>
                <a:spcPct val="90000"/>
              </a:lnSpc>
              <a:spcAft>
                <a:spcPts val="800"/>
              </a:spcAft>
            </a:pPr>
            <a:r>
              <a:rPr lang="tr-TR" sz="1700" dirty="0" err="1">
                <a:latin typeface="Aptos" panose="020B0004020202020204" pitchFamily="34" charset="0"/>
              </a:rPr>
              <a:t>Actor</a:t>
            </a:r>
            <a:r>
              <a:rPr lang="tr-TR" sz="1700" dirty="0">
                <a:latin typeface="Aptos" panose="020B0004020202020204" pitchFamily="34" charset="0"/>
              </a:rPr>
              <a:t>: Ajanın hangi aksiyonu seçmesi gerektiğini öğrenir. Politika ağı, aksiyonları bir olasılık dağılımı olarak tahmin eder.</a:t>
            </a:r>
          </a:p>
          <a:p>
            <a:pPr>
              <a:lnSpc>
                <a:spcPct val="90000"/>
              </a:lnSpc>
              <a:spcAft>
                <a:spcPts val="800"/>
              </a:spcAft>
            </a:pPr>
            <a:r>
              <a:rPr lang="tr-TR" sz="1700" dirty="0" err="1">
                <a:latin typeface="Aptos" panose="020B0004020202020204" pitchFamily="34" charset="0"/>
              </a:rPr>
              <a:t>Critic</a:t>
            </a:r>
            <a:r>
              <a:rPr lang="tr-TR" sz="1700" dirty="0">
                <a:latin typeface="Aptos" panose="020B0004020202020204" pitchFamily="34" charset="0"/>
              </a:rPr>
              <a:t>: Ajanın mevcut durum için ne kadar ödül beklemesi gerektiğini öğrenir. Değer ağı, bir durumu değerlendirir ve politika ağını iyileştirmek için geri bildirim sağlar.</a:t>
            </a:r>
          </a:p>
          <a:p>
            <a:pPr>
              <a:lnSpc>
                <a:spcPct val="90000"/>
              </a:lnSpc>
              <a:spcAft>
                <a:spcPts val="800"/>
              </a:spcAft>
            </a:pPr>
            <a:endParaRPr lang="tr-TR" sz="1900" dirty="0">
              <a:latin typeface="Aptos" panose="020B0004020202020204" pitchFamily="34" charset="0"/>
            </a:endParaRPr>
          </a:p>
        </p:txBody>
      </p:sp>
      <p:pic>
        <p:nvPicPr>
          <p:cNvPr id="5" name="Resim 4" descr="metin, diyagram, yazı tipi, ekran görüntüsü içeren bir resim&#10;&#10;Açıklama otomatik olarak oluşturuldu">
            <a:extLst>
              <a:ext uri="{FF2B5EF4-FFF2-40B4-BE49-F238E27FC236}">
                <a16:creationId xmlns:a16="http://schemas.microsoft.com/office/drawing/2014/main" id="{334383EA-92E7-1630-DEA5-C4A41CBB7D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85026" y="3100102"/>
            <a:ext cx="2739728" cy="2054796"/>
          </a:xfrm>
          <a:prstGeom prst="rect">
            <a:avLst/>
          </a:prstGeom>
          <a:ln w="57150" cmpd="thickThin">
            <a:solidFill>
              <a:schemeClr val="tx1">
                <a:lumMod val="50000"/>
                <a:lumOff val="50000"/>
              </a:schemeClr>
            </a:solidFill>
            <a:miter lim="800000"/>
          </a:ln>
        </p:spPr>
      </p:pic>
    </p:spTree>
    <p:extLst>
      <p:ext uri="{BB962C8B-B14F-4D97-AF65-F5344CB8AC3E}">
        <p14:creationId xmlns:p14="http://schemas.microsoft.com/office/powerpoint/2010/main" val="40405400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89A621D-AA58-C908-0DEE-B58BEA55F8FB}"/>
              </a:ext>
            </a:extLst>
          </p:cNvPr>
          <p:cNvSpPr>
            <a:spLocks noGrp="1"/>
          </p:cNvSpPr>
          <p:nvPr>
            <p:ph type="title"/>
          </p:nvPr>
        </p:nvSpPr>
        <p:spPr/>
        <p:txBody>
          <a:bodyPr>
            <a:normAutofit/>
          </a:bodyPr>
          <a:lstStyle/>
          <a:p>
            <a:pPr>
              <a:lnSpc>
                <a:spcPct val="90000"/>
              </a:lnSpc>
            </a:pPr>
            <a:r>
              <a:rPr lang="tr-TR" sz="4100" kern="100" dirty="0">
                <a:effectLst/>
                <a:ea typeface="Aptos" panose="020B0004020202020204" pitchFamily="34" charset="0"/>
                <a:cs typeface="Times New Roman" panose="02020603050405020304" pitchFamily="18" charset="0"/>
              </a:rPr>
              <a:t>DQL (</a:t>
            </a:r>
            <a:r>
              <a:rPr lang="tr-TR" sz="4100" kern="100" dirty="0" err="1">
                <a:effectLst/>
                <a:ea typeface="Aptos" panose="020B0004020202020204" pitchFamily="34" charset="0"/>
                <a:cs typeface="Times New Roman" panose="02020603050405020304" pitchFamily="18" charset="0"/>
              </a:rPr>
              <a:t>Deep</a:t>
            </a:r>
            <a:r>
              <a:rPr lang="tr-TR" sz="4100" kern="100" dirty="0">
                <a:effectLst/>
                <a:ea typeface="Aptos" panose="020B0004020202020204" pitchFamily="34" charset="0"/>
                <a:cs typeface="Times New Roman" panose="02020603050405020304" pitchFamily="18" charset="0"/>
              </a:rPr>
              <a:t> Q-Learning)</a:t>
            </a:r>
            <a:r>
              <a:rPr lang="tr-TR" sz="4100" dirty="0"/>
              <a:t>NEDİR?</a:t>
            </a:r>
          </a:p>
        </p:txBody>
      </p:sp>
      <p:sp>
        <p:nvSpPr>
          <p:cNvPr id="3" name="İçerik Yer Tutucusu 2">
            <a:extLst>
              <a:ext uri="{FF2B5EF4-FFF2-40B4-BE49-F238E27FC236}">
                <a16:creationId xmlns:a16="http://schemas.microsoft.com/office/drawing/2014/main" id="{C77F0449-62EF-CF7B-6046-0424D636A3EB}"/>
              </a:ext>
            </a:extLst>
          </p:cNvPr>
          <p:cNvSpPr>
            <a:spLocks noGrp="1"/>
          </p:cNvSpPr>
          <p:nvPr>
            <p:ph idx="1"/>
          </p:nvPr>
        </p:nvSpPr>
        <p:spPr>
          <a:xfrm>
            <a:off x="1295402" y="2556932"/>
            <a:ext cx="9789158" cy="3447628"/>
          </a:xfrm>
        </p:spPr>
        <p:txBody>
          <a:bodyPr>
            <a:normAutofit/>
          </a:bodyPr>
          <a:lstStyle/>
          <a:p>
            <a:pPr marL="0" indent="0">
              <a:lnSpc>
                <a:spcPct val="90000"/>
              </a:lnSpc>
              <a:spcAft>
                <a:spcPts val="800"/>
              </a:spcAft>
              <a:buNone/>
            </a:pPr>
            <a:endParaRPr lang="tr-TR" sz="15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90000"/>
              </a:lnSpc>
              <a:spcAft>
                <a:spcPts val="800"/>
              </a:spcAft>
              <a:buSzPts val="1000"/>
              <a:buFont typeface="Symbol" panose="05050102010706020507" pitchFamily="18" charset="2"/>
              <a:buChar char=""/>
              <a:tabLst>
                <a:tab pos="457200" algn="l"/>
              </a:tabLst>
            </a:pPr>
            <a:r>
              <a:rPr lang="tr-TR" sz="1500" b="1" kern="100" dirty="0">
                <a:effectLst/>
                <a:latin typeface="Aptos" panose="020B0004020202020204" pitchFamily="34" charset="0"/>
                <a:ea typeface="Aptos" panose="020B0004020202020204" pitchFamily="34" charset="0"/>
                <a:cs typeface="Times New Roman" panose="02020603050405020304" pitchFamily="18" charset="0"/>
              </a:rPr>
              <a:t>DQL (</a:t>
            </a:r>
            <a:r>
              <a:rPr lang="tr-TR" sz="1500" b="1" kern="100" dirty="0" err="1">
                <a:effectLst/>
                <a:latin typeface="Aptos" panose="020B0004020202020204" pitchFamily="34" charset="0"/>
                <a:ea typeface="Aptos" panose="020B0004020202020204" pitchFamily="34" charset="0"/>
                <a:cs typeface="Times New Roman" panose="02020603050405020304" pitchFamily="18" charset="0"/>
              </a:rPr>
              <a:t>Deep</a:t>
            </a:r>
            <a:r>
              <a:rPr lang="tr-TR" sz="1500" b="1" kern="100" dirty="0">
                <a:effectLst/>
                <a:latin typeface="Aptos" panose="020B0004020202020204" pitchFamily="34" charset="0"/>
                <a:ea typeface="Aptos" panose="020B0004020202020204" pitchFamily="34" charset="0"/>
                <a:cs typeface="Times New Roman" panose="02020603050405020304" pitchFamily="18" charset="0"/>
              </a:rPr>
              <a:t> Q-Learning)</a:t>
            </a:r>
            <a:r>
              <a:rPr lang="tr-TR" sz="1500" kern="100" dirty="0">
                <a:effectLst/>
                <a:latin typeface="Aptos" panose="020B0004020202020204" pitchFamily="34" charset="0"/>
                <a:ea typeface="Aptos" panose="020B0004020202020204" pitchFamily="34" charset="0"/>
                <a:cs typeface="Times New Roman" panose="02020603050405020304" pitchFamily="18" charset="0"/>
              </a:rPr>
              <a:t>:  pekiştirmeli öğrenmede (RL) kullanılan ve Q-Learning algoritmasının derin sinir ağları (</a:t>
            </a:r>
            <a:r>
              <a:rPr lang="tr-TR" sz="1500" kern="100" dirty="0" err="1">
                <a:effectLst/>
                <a:latin typeface="Aptos" panose="020B0004020202020204" pitchFamily="34" charset="0"/>
                <a:ea typeface="Aptos" panose="020B0004020202020204" pitchFamily="34" charset="0"/>
                <a:cs typeface="Times New Roman" panose="02020603050405020304" pitchFamily="18" charset="0"/>
              </a:rPr>
              <a:t>Deep</a:t>
            </a:r>
            <a:r>
              <a:rPr lang="tr-TR" sz="1500" kern="100" dirty="0">
                <a:effectLst/>
                <a:latin typeface="Aptos" panose="020B0004020202020204" pitchFamily="34" charset="0"/>
                <a:ea typeface="Aptos" panose="020B0004020202020204" pitchFamily="34" charset="0"/>
                <a:cs typeface="Times New Roman" panose="02020603050405020304" pitchFamily="18" charset="0"/>
              </a:rPr>
              <a:t> </a:t>
            </a:r>
            <a:r>
              <a:rPr lang="tr-TR" sz="1500" kern="100" dirty="0" err="1">
                <a:effectLst/>
                <a:latin typeface="Aptos" panose="020B0004020202020204" pitchFamily="34" charset="0"/>
                <a:ea typeface="Aptos" panose="020B0004020202020204" pitchFamily="34" charset="0"/>
                <a:cs typeface="Times New Roman" panose="02020603050405020304" pitchFamily="18" charset="0"/>
              </a:rPr>
              <a:t>Neural</a:t>
            </a:r>
            <a:r>
              <a:rPr lang="tr-TR" sz="1500" kern="100" dirty="0">
                <a:effectLst/>
                <a:latin typeface="Aptos" panose="020B0004020202020204" pitchFamily="34" charset="0"/>
                <a:ea typeface="Aptos" panose="020B0004020202020204" pitchFamily="34" charset="0"/>
                <a:cs typeface="Times New Roman" panose="02020603050405020304" pitchFamily="18" charset="0"/>
              </a:rPr>
              <a:t> Networks) ile güçlendirilmiş bir versiyonudur. Bu yöntem, geniş ve karmaşık ortamlar için etkili bir çözüm sunar, çünkü tablo tabanlı Q-</a:t>
            </a:r>
            <a:r>
              <a:rPr lang="tr-TR" sz="1500" kern="100" dirty="0" err="1">
                <a:effectLst/>
                <a:latin typeface="Aptos" panose="020B0004020202020204" pitchFamily="34" charset="0"/>
                <a:ea typeface="Aptos" panose="020B0004020202020204" pitchFamily="34" charset="0"/>
                <a:cs typeface="Times New Roman" panose="02020603050405020304" pitchFamily="18" charset="0"/>
              </a:rPr>
              <a:t>Learning'in</a:t>
            </a:r>
            <a:r>
              <a:rPr lang="tr-TR" sz="1500" kern="100" dirty="0">
                <a:effectLst/>
                <a:latin typeface="Aptos" panose="020B0004020202020204" pitchFamily="34" charset="0"/>
                <a:ea typeface="Aptos" panose="020B0004020202020204" pitchFamily="34" charset="0"/>
                <a:cs typeface="Times New Roman" panose="02020603050405020304" pitchFamily="18" charset="0"/>
              </a:rPr>
              <a:t> sınırlamalarını aşar.</a:t>
            </a:r>
          </a:p>
          <a:p>
            <a:pPr marL="342900" lvl="0" indent="-342900">
              <a:lnSpc>
                <a:spcPct val="90000"/>
              </a:lnSpc>
              <a:spcAft>
                <a:spcPts val="800"/>
              </a:spcAft>
              <a:buSzPts val="1000"/>
              <a:buFont typeface="Symbol" panose="05050102010706020507" pitchFamily="18" charset="2"/>
              <a:buChar char=""/>
              <a:tabLst>
                <a:tab pos="457200" algn="l"/>
              </a:tabLst>
            </a:pPr>
            <a:r>
              <a:rPr lang="tr-TR" sz="1500" kern="100" dirty="0">
                <a:effectLst/>
                <a:latin typeface="Aptos" panose="020B0004020202020204" pitchFamily="34" charset="0"/>
                <a:ea typeface="Aptos" panose="020B0004020202020204" pitchFamily="34" charset="0"/>
                <a:cs typeface="Times New Roman" panose="02020603050405020304" pitchFamily="18" charset="0"/>
              </a:rPr>
              <a:t>DQL</a:t>
            </a:r>
            <a:r>
              <a:rPr lang="tr-TR" sz="1500" dirty="0">
                <a:latin typeface="Aptos" panose="020B0004020202020204" pitchFamily="34" charset="0"/>
              </a:rPr>
              <a:t> bir durum (</a:t>
            </a:r>
            <a:r>
              <a:rPr lang="tr-TR" sz="1500" dirty="0" err="1">
                <a:latin typeface="Aptos" panose="020B0004020202020204" pitchFamily="34" charset="0"/>
              </a:rPr>
              <a:t>state</a:t>
            </a:r>
            <a:r>
              <a:rPr lang="tr-TR" sz="1500" dirty="0">
                <a:latin typeface="Aptos" panose="020B0004020202020204" pitchFamily="34" charset="0"/>
              </a:rPr>
              <a:t>) ve aksiyon (</a:t>
            </a:r>
            <a:r>
              <a:rPr lang="tr-TR" sz="1500" dirty="0" err="1">
                <a:latin typeface="Aptos" panose="020B0004020202020204" pitchFamily="34" charset="0"/>
              </a:rPr>
              <a:t>action</a:t>
            </a:r>
            <a:r>
              <a:rPr lang="tr-TR" sz="1500" dirty="0">
                <a:latin typeface="Aptos" panose="020B0004020202020204" pitchFamily="34" charset="0"/>
              </a:rPr>
              <a:t>) çiftine karşılık gelen Q-değerlerini öğrenen, değer tabanlı (</a:t>
            </a:r>
            <a:r>
              <a:rPr lang="tr-TR" sz="1500" dirty="0" err="1">
                <a:latin typeface="Aptos" panose="020B0004020202020204" pitchFamily="34" charset="0"/>
              </a:rPr>
              <a:t>value-based</a:t>
            </a:r>
            <a:r>
              <a:rPr lang="tr-TR" sz="1500" dirty="0">
                <a:latin typeface="Aptos" panose="020B0004020202020204" pitchFamily="34" charset="0"/>
              </a:rPr>
              <a:t>) bir algoritmadır. </a:t>
            </a:r>
          </a:p>
          <a:p>
            <a:pPr marL="342900" lvl="0" indent="-342900">
              <a:lnSpc>
                <a:spcPct val="90000"/>
              </a:lnSpc>
              <a:spcAft>
                <a:spcPts val="800"/>
              </a:spcAft>
              <a:buSzPts val="1000"/>
              <a:buFont typeface="Symbol" panose="05050102010706020507" pitchFamily="18" charset="2"/>
              <a:buChar char=""/>
              <a:tabLst>
                <a:tab pos="457200" algn="l"/>
              </a:tabLst>
            </a:pPr>
            <a:r>
              <a:rPr lang="tr-TR" sz="1500" b="1" dirty="0">
                <a:latin typeface="Aptos" panose="020B0004020202020204" pitchFamily="34" charset="0"/>
              </a:rPr>
              <a:t>Amaç,: </a:t>
            </a:r>
            <a:r>
              <a:rPr lang="tr-TR" sz="1500" dirty="0">
                <a:latin typeface="Aptos" panose="020B0004020202020204" pitchFamily="34" charset="0"/>
              </a:rPr>
              <a:t>Her durumda en yüksek ödülü getirecek aksiyonları seçmektir. Tablo tabanlı Q-</a:t>
            </a:r>
            <a:r>
              <a:rPr lang="tr-TR" sz="1500" dirty="0" err="1">
                <a:latin typeface="Aptos" panose="020B0004020202020204" pitchFamily="34" charset="0"/>
              </a:rPr>
              <a:t>Learning'de</a:t>
            </a:r>
            <a:r>
              <a:rPr lang="tr-TR" sz="1500" dirty="0">
                <a:latin typeface="Aptos" panose="020B0004020202020204" pitchFamily="34" charset="0"/>
              </a:rPr>
              <a:t>, tüm durum-aksiyon çiftleri bir tablo (Q-</a:t>
            </a:r>
            <a:r>
              <a:rPr lang="tr-TR" sz="1500" dirty="0" err="1">
                <a:latin typeface="Aptos" panose="020B0004020202020204" pitchFamily="34" charset="0"/>
              </a:rPr>
              <a:t>table</a:t>
            </a:r>
            <a:r>
              <a:rPr lang="tr-TR" sz="1500" dirty="0">
                <a:latin typeface="Aptos" panose="020B0004020202020204" pitchFamily="34" charset="0"/>
              </a:rPr>
              <a:t>) olarak saklanır. Ancak karmaşık ortamlarda bu tablo çok büyük hale gelir ve kullanılamaz.</a:t>
            </a:r>
          </a:p>
        </p:txBody>
      </p:sp>
      <p:pic>
        <p:nvPicPr>
          <p:cNvPr id="5" name="Resim 4">
            <a:extLst>
              <a:ext uri="{FF2B5EF4-FFF2-40B4-BE49-F238E27FC236}">
                <a16:creationId xmlns:a16="http://schemas.microsoft.com/office/drawing/2014/main" id="{A3316F51-A62B-3E0E-9718-6980CA8F26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4338" y="4933794"/>
            <a:ext cx="3533775" cy="438150"/>
          </a:xfrm>
          <a:prstGeom prst="rect">
            <a:avLst/>
          </a:prstGeom>
        </p:spPr>
      </p:pic>
    </p:spTree>
    <p:extLst>
      <p:ext uri="{BB962C8B-B14F-4D97-AF65-F5344CB8AC3E}">
        <p14:creationId xmlns:p14="http://schemas.microsoft.com/office/powerpoint/2010/main" val="1909827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99E1DBB-C76A-B2F6-D545-CAD4697D6905}"/>
              </a:ext>
            </a:extLst>
          </p:cNvPr>
          <p:cNvSpPr>
            <a:spLocks noGrp="1"/>
          </p:cNvSpPr>
          <p:nvPr>
            <p:ph type="title"/>
          </p:nvPr>
        </p:nvSpPr>
        <p:spPr/>
        <p:txBody>
          <a:bodyPr/>
          <a:lstStyle/>
          <a:p>
            <a:r>
              <a:rPr lang="tr-TR" dirty="0"/>
              <a:t>UYGULAMALAR</a:t>
            </a:r>
          </a:p>
        </p:txBody>
      </p:sp>
      <p:sp>
        <p:nvSpPr>
          <p:cNvPr id="3" name="İçerik Yer Tutucusu 2">
            <a:extLst>
              <a:ext uri="{FF2B5EF4-FFF2-40B4-BE49-F238E27FC236}">
                <a16:creationId xmlns:a16="http://schemas.microsoft.com/office/drawing/2014/main" id="{CD60B69C-A4F8-5445-A6A0-BD4EDE767651}"/>
              </a:ext>
            </a:extLst>
          </p:cNvPr>
          <p:cNvSpPr>
            <a:spLocks noGrp="1"/>
          </p:cNvSpPr>
          <p:nvPr>
            <p:ph idx="1"/>
          </p:nvPr>
        </p:nvSpPr>
        <p:spPr/>
        <p:txBody>
          <a:bodyPr>
            <a:normAutofit fontScale="85000" lnSpcReduction="20000"/>
          </a:bodyPr>
          <a:lstStyle/>
          <a:p>
            <a:pPr>
              <a:lnSpc>
                <a:spcPct val="107000"/>
              </a:lnSpc>
              <a:spcAft>
                <a:spcPts val="800"/>
              </a:spcAft>
            </a:pPr>
            <a:r>
              <a:rPr lang="tr-TR" sz="1800" b="1" kern="100" dirty="0">
                <a:effectLst/>
                <a:latin typeface="Aptos" panose="020B0004020202020204" pitchFamily="34" charset="0"/>
                <a:ea typeface="Aptos" panose="020B0004020202020204" pitchFamily="34" charset="0"/>
                <a:cs typeface="Times New Roman" panose="02020603050405020304" pitchFamily="18" charset="0"/>
              </a:rPr>
              <a:t> Otonom Sürüş Simülasyonları</a:t>
            </a:r>
            <a:endParaRPr lang="tr-TR"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lvl="0" indent="0">
              <a:lnSpc>
                <a:spcPct val="107000"/>
              </a:lnSpc>
              <a:spcAft>
                <a:spcPts val="800"/>
              </a:spcAft>
              <a:buSzPts val="1000"/>
              <a:buNone/>
              <a:tabLst>
                <a:tab pos="457200" algn="l"/>
              </a:tabLst>
            </a:pPr>
            <a:r>
              <a:rPr lang="tr-TR" sz="1800" kern="100" dirty="0">
                <a:effectLst/>
                <a:latin typeface="Aptos" panose="020B0004020202020204" pitchFamily="34" charset="0"/>
                <a:ea typeface="Aptos" panose="020B0004020202020204" pitchFamily="34" charset="0"/>
                <a:cs typeface="Times New Roman" panose="02020603050405020304" pitchFamily="18" charset="0"/>
              </a:rPr>
              <a:t>Algoritmalar</a:t>
            </a:r>
            <a:r>
              <a:rPr lang="tr-TR" sz="1800" b="1" kern="100" dirty="0">
                <a:effectLst/>
                <a:latin typeface="Aptos" panose="020B0004020202020204" pitchFamily="34" charset="0"/>
                <a:ea typeface="Aptos" panose="020B0004020202020204" pitchFamily="34" charset="0"/>
                <a:cs typeface="Times New Roman" panose="02020603050405020304" pitchFamily="18" charset="0"/>
              </a:rPr>
              <a:t>: </a:t>
            </a:r>
            <a:r>
              <a:rPr lang="tr-TR" sz="1800" kern="100" dirty="0">
                <a:effectLst/>
                <a:latin typeface="Aptos" panose="020B0004020202020204" pitchFamily="34" charset="0"/>
                <a:ea typeface="Aptos" panose="020B0004020202020204" pitchFamily="34" charset="0"/>
                <a:cs typeface="Times New Roman" panose="02020603050405020304" pitchFamily="18" charset="0"/>
              </a:rPr>
              <a:t>DQL, DDQL, PPO</a:t>
            </a:r>
          </a:p>
          <a:p>
            <a:pPr marL="0" lvl="0" indent="0">
              <a:lnSpc>
                <a:spcPct val="107000"/>
              </a:lnSpc>
              <a:spcAft>
                <a:spcPts val="800"/>
              </a:spcAft>
              <a:buSzPts val="1000"/>
              <a:buNone/>
              <a:tabLst>
                <a:tab pos="457200" algn="l"/>
              </a:tabLst>
            </a:pPr>
            <a:r>
              <a:rPr lang="tr-TR" sz="1800" i="1" kern="100" dirty="0">
                <a:effectLst/>
                <a:latin typeface="Aptos" panose="020B0004020202020204" pitchFamily="34" charset="0"/>
                <a:ea typeface="Aptos" panose="020B0004020202020204" pitchFamily="34" charset="0"/>
                <a:cs typeface="Times New Roman" panose="02020603050405020304" pitchFamily="18" charset="0"/>
              </a:rPr>
              <a:t>Örnek Çalışmalar: </a:t>
            </a:r>
            <a:r>
              <a:rPr lang="tr-TR" sz="1800" kern="100" dirty="0">
                <a:effectLst/>
                <a:latin typeface="Aptos" panose="020B0004020202020204" pitchFamily="34" charset="0"/>
                <a:ea typeface="Aptos" panose="020B0004020202020204" pitchFamily="34" charset="0"/>
                <a:cs typeface="Times New Roman" panose="02020603050405020304" pitchFamily="18" charset="0"/>
              </a:rPr>
              <a:t>Bu algoritmalar, otonom araçların hız, yön ve şerit değiştirme kararlarını öğrenmesi için simülasyon ortamlarında kullanılır. Örneğin, Car Racing gibi simülasyonlarda araç, güvenli ve hızlı sürüş stratejileri geliştirmek için bu algoritmalarla eğitilir. </a:t>
            </a:r>
          </a:p>
          <a:p>
            <a:pPr marL="342900" lvl="0" indent="-342900">
              <a:lnSpc>
                <a:spcPct val="107000"/>
              </a:lnSpc>
              <a:spcAft>
                <a:spcPts val="800"/>
              </a:spcAft>
              <a:buSzPts val="1000"/>
              <a:buFont typeface="Symbol" panose="05050102010706020507" pitchFamily="18" charset="2"/>
              <a:buChar char=""/>
              <a:tabLst>
                <a:tab pos="457200" algn="l"/>
              </a:tabLst>
            </a:pPr>
            <a:r>
              <a:rPr lang="tr-TR" sz="1800" b="1" kern="100" dirty="0">
                <a:effectLst/>
                <a:latin typeface="Aptos" panose="020B0004020202020204" pitchFamily="34" charset="0"/>
                <a:ea typeface="Aptos" panose="020B0004020202020204" pitchFamily="34" charset="0"/>
                <a:cs typeface="Times New Roman" panose="02020603050405020304" pitchFamily="18" charset="0"/>
              </a:rPr>
              <a:t>Robotik Kollar ve Manipülasyon</a:t>
            </a:r>
            <a:endParaRPr lang="tr-TR"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lvl="0" indent="0">
              <a:lnSpc>
                <a:spcPct val="107000"/>
              </a:lnSpc>
              <a:spcAft>
                <a:spcPts val="800"/>
              </a:spcAft>
              <a:buSzPts val="1000"/>
              <a:buNone/>
              <a:tabLst>
                <a:tab pos="457200" algn="l"/>
              </a:tabLst>
            </a:pPr>
            <a:r>
              <a:rPr lang="tr-TR" sz="1800" kern="100" dirty="0">
                <a:effectLst/>
                <a:latin typeface="Aptos" panose="020B0004020202020204" pitchFamily="34" charset="0"/>
                <a:ea typeface="Aptos" panose="020B0004020202020204" pitchFamily="34" charset="0"/>
                <a:cs typeface="Times New Roman" panose="02020603050405020304" pitchFamily="18" charset="0"/>
              </a:rPr>
              <a:t>Algoritmalar: PPO, A2C, DQL</a:t>
            </a:r>
          </a:p>
          <a:p>
            <a:pPr marL="0" lvl="0" indent="0">
              <a:lnSpc>
                <a:spcPct val="107000"/>
              </a:lnSpc>
              <a:spcAft>
                <a:spcPts val="800"/>
              </a:spcAft>
              <a:buSzPts val="1000"/>
              <a:buNone/>
              <a:tabLst>
                <a:tab pos="457200" algn="l"/>
              </a:tabLst>
            </a:pPr>
            <a:r>
              <a:rPr lang="tr-TR" sz="1800" i="1" kern="100" dirty="0">
                <a:effectLst/>
                <a:latin typeface="Aptos" panose="020B0004020202020204" pitchFamily="34" charset="0"/>
                <a:ea typeface="Aptos" panose="020B0004020202020204" pitchFamily="34" charset="0"/>
                <a:cs typeface="Times New Roman" panose="02020603050405020304" pitchFamily="18" charset="0"/>
              </a:rPr>
              <a:t>Örnek Çalışmalar: </a:t>
            </a:r>
            <a:r>
              <a:rPr lang="tr-TR" sz="1800" kern="100" dirty="0">
                <a:effectLst/>
                <a:latin typeface="Aptos" panose="020B0004020202020204" pitchFamily="34" charset="0"/>
                <a:ea typeface="Aptos" panose="020B0004020202020204" pitchFamily="34" charset="0"/>
                <a:cs typeface="Times New Roman" panose="02020603050405020304" pitchFamily="18" charset="0"/>
              </a:rPr>
              <a:t>Endüstriyel robotik kollarda kullanılan bu algoritmalar, nesne taşımak, montaj yapmak veya hassas işlemler yapmak gibi görevlerde robotların karar alma becerilerini geliştirmek için kullanılır. Örneğin, bir robotik kolun belirli bir pozisyondaki bir nesneyi alıp başka bir yere yerleştirmesi gibi senaryolarda, bu algoritmalar etkili bir şekilde kullanılır.</a:t>
            </a:r>
          </a:p>
          <a:p>
            <a:endParaRPr lang="tr-TR" dirty="0"/>
          </a:p>
        </p:txBody>
      </p:sp>
    </p:spTree>
    <p:extLst>
      <p:ext uri="{BB962C8B-B14F-4D97-AF65-F5344CB8AC3E}">
        <p14:creationId xmlns:p14="http://schemas.microsoft.com/office/powerpoint/2010/main" val="148177580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k">
  <a:themeElements>
    <a:clrScheme name="Organik">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k">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k">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Belge" ma:contentTypeID="0x0101000BA1E7074F2809408597494F91D78065" ma:contentTypeVersion="8" ma:contentTypeDescription="Yeni belge oluşturun." ma:contentTypeScope="" ma:versionID="aa28556dda2bb1954323f834de3fba4e">
  <xsd:schema xmlns:xsd="http://www.w3.org/2001/XMLSchema" xmlns:xs="http://www.w3.org/2001/XMLSchema" xmlns:p="http://schemas.microsoft.com/office/2006/metadata/properties" xmlns:ns3="7db81059-cbeb-4d1f-a539-4b044ada4469" targetNamespace="http://schemas.microsoft.com/office/2006/metadata/properties" ma:root="true" ma:fieldsID="a2b0cb49241acad63c7e3c1f91ef9e32" ns3:_="">
    <xsd:import namespace="7db81059-cbeb-4d1f-a539-4b044ada4469"/>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_activity" minOccurs="0"/>
                <xsd:element ref="ns3:MediaServiceObjectDetectorVersions" minOccurs="0"/>
                <xsd:element ref="ns3:MediaServiceSearchPropertie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db81059-cbeb-4d1f-a539-4b044ada446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_activity" ma:index="12" nillable="true" ma:displayName="_activity" ma:hidden="true" ma:internalName="_activity">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çerik Türü"/>
        <xsd:element ref="dc:title" minOccurs="0" maxOccurs="1" ma:index="4" ma:displayName="Başlı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7db81059-cbeb-4d1f-a539-4b044ada4469" xsi:nil="true"/>
  </documentManagement>
</p:properties>
</file>

<file path=customXml/itemProps1.xml><?xml version="1.0" encoding="utf-8"?>
<ds:datastoreItem xmlns:ds="http://schemas.openxmlformats.org/officeDocument/2006/customXml" ds:itemID="{318E0C6F-4277-4E3C-A5CD-864534F5C2A1}">
  <ds:schemaRefs>
    <ds:schemaRef ds:uri="http://schemas.microsoft.com/sharepoint/v3/contenttype/forms"/>
  </ds:schemaRefs>
</ds:datastoreItem>
</file>

<file path=customXml/itemProps2.xml><?xml version="1.0" encoding="utf-8"?>
<ds:datastoreItem xmlns:ds="http://schemas.openxmlformats.org/officeDocument/2006/customXml" ds:itemID="{832130A8-6385-4118-B71E-7FE85A0CF4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db81059-cbeb-4d1f-a539-4b044ada446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9FFB7F3-8800-4D56-A561-A35D5CF94DB1}">
  <ds:schemaRefs>
    <ds:schemaRef ds:uri="7db81059-cbeb-4d1f-a539-4b044ada4469"/>
    <ds:schemaRef ds:uri="http://schemas.microsoft.com/office/2006/metadata/properties"/>
    <ds:schemaRef ds:uri="http://schemas.microsoft.com/office/infopath/2007/PartnerControls"/>
    <ds:schemaRef ds:uri="http://schemas.microsoft.com/office/2006/documentManagement/types"/>
    <ds:schemaRef ds:uri="http://purl.org/dc/elements/1.1/"/>
    <ds:schemaRef ds:uri="http://purl.org/dc/dcmitype/"/>
    <ds:schemaRef ds:uri="http://purl.org/dc/term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Organic</Template>
  <TotalTime>1752</TotalTime>
  <Words>673</Words>
  <Application>Microsoft Office PowerPoint</Application>
  <PresentationFormat>Geniş ekran</PresentationFormat>
  <Paragraphs>49</Paragraphs>
  <Slides>16</Slides>
  <Notes>0</Notes>
  <HiddenSlides>0</HiddenSlides>
  <MMClips>1</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16</vt:i4>
      </vt:variant>
    </vt:vector>
  </HeadingPairs>
  <TitlesOfParts>
    <vt:vector size="21" baseType="lpstr">
      <vt:lpstr>Aptos</vt:lpstr>
      <vt:lpstr>Arial</vt:lpstr>
      <vt:lpstr>Garamond</vt:lpstr>
      <vt:lpstr>Symbol</vt:lpstr>
      <vt:lpstr>Organik</vt:lpstr>
      <vt:lpstr>ROBOT TASARIMI VE UYGULAMALARI</vt:lpstr>
      <vt:lpstr>PowerPoint Sunusu</vt:lpstr>
      <vt:lpstr>Environment</vt:lpstr>
      <vt:lpstr>PowerPoint Sunusu</vt:lpstr>
      <vt:lpstr>PowerPoint Sunusu</vt:lpstr>
      <vt:lpstr>PPO (Proximal Policy Optimization) nedir?</vt:lpstr>
      <vt:lpstr>A2C (Advantage Actor-Critic) Algoritması nedir? </vt:lpstr>
      <vt:lpstr>DQL (Deep Q-Learning)NEDİR?</vt:lpstr>
      <vt:lpstr>UYGULAMALAR</vt:lpstr>
      <vt:lpstr>PowerPoint Sunusu</vt:lpstr>
      <vt:lpstr>PPO</vt:lpstr>
      <vt:lpstr>PowerPoint Sunusu</vt:lpstr>
      <vt:lpstr>PowerPoint Sunusu</vt:lpstr>
      <vt:lpstr>Car Racing</vt:lpstr>
      <vt:lpstr>Half Cheetah</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Melike Şahin</dc:creator>
  <cp:lastModifiedBy>Özge Sersan</cp:lastModifiedBy>
  <cp:revision>8</cp:revision>
  <dcterms:created xsi:type="dcterms:W3CDTF">2024-11-05T11:47:15Z</dcterms:created>
  <dcterms:modified xsi:type="dcterms:W3CDTF">2024-12-19T16:41:56Z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0x0101000BA1E7074F2809408597494F91D78065</vt:lpwstr>
  </property>
</Properties>
</file>

<file path=docProps/thumbnail.jpeg>
</file>